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87" r:id="rId2"/>
    <p:sldId id="479" r:id="rId3"/>
    <p:sldId id="470" r:id="rId4"/>
    <p:sldId id="589" r:id="rId5"/>
    <p:sldId id="590" r:id="rId6"/>
    <p:sldId id="591" r:id="rId7"/>
    <p:sldId id="593" r:id="rId8"/>
    <p:sldId id="595" r:id="rId9"/>
    <p:sldId id="594" r:id="rId10"/>
    <p:sldId id="597" r:id="rId11"/>
    <p:sldId id="616" r:id="rId12"/>
    <p:sldId id="621" r:id="rId13"/>
    <p:sldId id="620" r:id="rId14"/>
    <p:sldId id="598" r:id="rId15"/>
    <p:sldId id="599" r:id="rId16"/>
    <p:sldId id="614" r:id="rId17"/>
    <p:sldId id="615" r:id="rId18"/>
    <p:sldId id="617" r:id="rId19"/>
    <p:sldId id="605" r:id="rId20"/>
    <p:sldId id="601" r:id="rId21"/>
    <p:sldId id="603" r:id="rId22"/>
    <p:sldId id="604" r:id="rId23"/>
    <p:sldId id="602" r:id="rId24"/>
    <p:sldId id="606" r:id="rId25"/>
    <p:sldId id="611" r:id="rId26"/>
    <p:sldId id="607" r:id="rId27"/>
    <p:sldId id="600" r:id="rId28"/>
    <p:sldId id="608" r:id="rId29"/>
    <p:sldId id="609" r:id="rId30"/>
    <p:sldId id="622" r:id="rId31"/>
    <p:sldId id="610" r:id="rId32"/>
    <p:sldId id="619" r:id="rId33"/>
    <p:sldId id="618" r:id="rId34"/>
    <p:sldId id="586" r:id="rId35"/>
    <p:sldId id="588" r:id="rId36"/>
    <p:sldId id="596" r:id="rId37"/>
    <p:sldId id="612" r:id="rId38"/>
    <p:sldId id="61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C54B8-F005-B347-A8ED-B1A2ECD86FB7}" v="27" dt="2024-06-20T15:42:23.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4"/>
    <p:restoredTop sz="96327"/>
  </p:normalViewPr>
  <p:slideViewPr>
    <p:cSldViewPr snapToGrid="0">
      <p:cViewPr varScale="1">
        <p:scale>
          <a:sx n="124" d="100"/>
          <a:sy n="124" d="100"/>
        </p:scale>
        <p:origin x="5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over, Jim" userId="2142b2c6-7d7e-4aef-a452-2e6837b15e5a" providerId="ADAL" clId="{AF4C54B8-F005-B347-A8ED-B1A2ECD86FB7}"/>
    <pc:docChg chg="undo custSel addSld delSld modSld sldOrd">
      <pc:chgData name="Hoover, Jim" userId="2142b2c6-7d7e-4aef-a452-2e6837b15e5a" providerId="ADAL" clId="{AF4C54B8-F005-B347-A8ED-B1A2ECD86FB7}" dt="2024-06-20T15:45:45.552" v="251" actId="20577"/>
      <pc:docMkLst>
        <pc:docMk/>
      </pc:docMkLst>
      <pc:sldChg chg="addSp modSp mod">
        <pc:chgData name="Hoover, Jim" userId="2142b2c6-7d7e-4aef-a452-2e6837b15e5a" providerId="ADAL" clId="{AF4C54B8-F005-B347-A8ED-B1A2ECD86FB7}" dt="2024-06-20T15:42:49.585" v="175" actId="122"/>
        <pc:sldMkLst>
          <pc:docMk/>
          <pc:sldMk cId="3608728473" sldId="587"/>
        </pc:sldMkLst>
        <pc:spChg chg="add mod">
          <ac:chgData name="Hoover, Jim" userId="2142b2c6-7d7e-4aef-a452-2e6837b15e5a" providerId="ADAL" clId="{AF4C54B8-F005-B347-A8ED-B1A2ECD86FB7}" dt="2024-06-20T15:42:49.585" v="175" actId="122"/>
          <ac:spMkLst>
            <pc:docMk/>
            <pc:sldMk cId="3608728473" sldId="587"/>
            <ac:spMk id="2" creationId="{818CFD2C-6B9A-46FE-4920-820D7048232F}"/>
          </ac:spMkLst>
        </pc:spChg>
      </pc:sldChg>
      <pc:sldChg chg="ord">
        <pc:chgData name="Hoover, Jim" userId="2142b2c6-7d7e-4aef-a452-2e6837b15e5a" providerId="ADAL" clId="{AF4C54B8-F005-B347-A8ED-B1A2ECD86FB7}" dt="2024-06-20T15:37:20.972" v="132" actId="20578"/>
        <pc:sldMkLst>
          <pc:docMk/>
          <pc:sldMk cId="4079508345" sldId="605"/>
        </pc:sldMkLst>
      </pc:sldChg>
      <pc:sldChg chg="modSp add mod">
        <pc:chgData name="Hoover, Jim" userId="2142b2c6-7d7e-4aef-a452-2e6837b15e5a" providerId="ADAL" clId="{AF4C54B8-F005-B347-A8ED-B1A2ECD86FB7}" dt="2024-06-20T15:21:24.108" v="72"/>
        <pc:sldMkLst>
          <pc:docMk/>
          <pc:sldMk cId="996372616" sldId="614"/>
        </pc:sldMkLst>
        <pc:spChg chg="mod">
          <ac:chgData name="Hoover, Jim" userId="2142b2c6-7d7e-4aef-a452-2e6837b15e5a" providerId="ADAL" clId="{AF4C54B8-F005-B347-A8ED-B1A2ECD86FB7}" dt="2024-06-20T15:21:24.108" v="72"/>
          <ac:spMkLst>
            <pc:docMk/>
            <pc:sldMk cId="996372616" sldId="614"/>
            <ac:spMk id="2" creationId="{1827E78A-22BD-4634-9AF3-90CFBCA90643}"/>
          </ac:spMkLst>
        </pc:spChg>
      </pc:sldChg>
      <pc:sldChg chg="addSp delSp modSp add del mod">
        <pc:chgData name="Hoover, Jim" userId="2142b2c6-7d7e-4aef-a452-2e6837b15e5a" providerId="ADAL" clId="{AF4C54B8-F005-B347-A8ED-B1A2ECD86FB7}" dt="2024-06-20T15:21:01.343" v="70" actId="2696"/>
        <pc:sldMkLst>
          <pc:docMk/>
          <pc:sldMk cId="2622385040" sldId="614"/>
        </pc:sldMkLst>
        <pc:spChg chg="del">
          <ac:chgData name="Hoover, Jim" userId="2142b2c6-7d7e-4aef-a452-2e6837b15e5a" providerId="ADAL" clId="{AF4C54B8-F005-B347-A8ED-B1A2ECD86FB7}" dt="2024-06-20T15:03:30.518" v="15" actId="478"/>
          <ac:spMkLst>
            <pc:docMk/>
            <pc:sldMk cId="2622385040" sldId="614"/>
            <ac:spMk id="10" creationId="{36BFB8B3-903B-EB64-DD67-B66403D6FA13}"/>
          </ac:spMkLst>
        </pc:spChg>
        <pc:grpChg chg="del">
          <ac:chgData name="Hoover, Jim" userId="2142b2c6-7d7e-4aef-a452-2e6837b15e5a" providerId="ADAL" clId="{AF4C54B8-F005-B347-A8ED-B1A2ECD86FB7}" dt="2024-06-20T13:52:07.089" v="2" actId="478"/>
          <ac:grpSpMkLst>
            <pc:docMk/>
            <pc:sldMk cId="2622385040" sldId="614"/>
            <ac:grpSpMk id="19" creationId="{ABA6D206-AD80-A9C5-059F-26CC64B89C9B}"/>
          </ac:grpSpMkLst>
        </pc:grpChg>
        <pc:grpChg chg="del">
          <ac:chgData name="Hoover, Jim" userId="2142b2c6-7d7e-4aef-a452-2e6837b15e5a" providerId="ADAL" clId="{AF4C54B8-F005-B347-A8ED-B1A2ECD86FB7}" dt="2024-06-20T13:52:08.967" v="3" actId="478"/>
          <ac:grpSpMkLst>
            <pc:docMk/>
            <pc:sldMk cId="2622385040" sldId="614"/>
            <ac:grpSpMk id="20" creationId="{712129A0-3AD6-703D-F2F1-2464AF493BF5}"/>
          </ac:grpSpMkLst>
        </pc:grpChg>
        <pc:picChg chg="add mod">
          <ac:chgData name="Hoover, Jim" userId="2142b2c6-7d7e-4aef-a452-2e6837b15e5a" providerId="ADAL" clId="{AF4C54B8-F005-B347-A8ED-B1A2ECD86FB7}" dt="2024-06-20T15:00:32.822" v="9" actId="1076"/>
          <ac:picMkLst>
            <pc:docMk/>
            <pc:sldMk cId="2622385040" sldId="614"/>
            <ac:picMk id="3" creationId="{B02B5365-DBAA-A92A-5DA2-C2756FB557F0}"/>
          </ac:picMkLst>
        </pc:picChg>
        <pc:picChg chg="add mod">
          <ac:chgData name="Hoover, Jim" userId="2142b2c6-7d7e-4aef-a452-2e6837b15e5a" providerId="ADAL" clId="{AF4C54B8-F005-B347-A8ED-B1A2ECD86FB7}" dt="2024-06-20T15:03:26.732" v="14" actId="167"/>
          <ac:picMkLst>
            <pc:docMk/>
            <pc:sldMk cId="2622385040" sldId="614"/>
            <ac:picMk id="5" creationId="{B97DEF3B-39B0-4575-9F76-364D63202589}"/>
          </ac:picMkLst>
        </pc:picChg>
        <pc:picChg chg="del">
          <ac:chgData name="Hoover, Jim" userId="2142b2c6-7d7e-4aef-a452-2e6837b15e5a" providerId="ADAL" clId="{AF4C54B8-F005-B347-A8ED-B1A2ECD86FB7}" dt="2024-06-20T13:52:04.556" v="1" actId="478"/>
          <ac:picMkLst>
            <pc:docMk/>
            <pc:sldMk cId="2622385040" sldId="614"/>
            <ac:picMk id="8" creationId="{07043316-4F00-E6EC-6DC5-C3088FE815E9}"/>
          </ac:picMkLst>
        </pc:picChg>
      </pc:sldChg>
      <pc:sldChg chg="modSp add mod">
        <pc:chgData name="Hoover, Jim" userId="2142b2c6-7d7e-4aef-a452-2e6837b15e5a" providerId="ADAL" clId="{AF4C54B8-F005-B347-A8ED-B1A2ECD86FB7}" dt="2024-06-20T15:21:29.780" v="73"/>
        <pc:sldMkLst>
          <pc:docMk/>
          <pc:sldMk cId="719214711" sldId="615"/>
        </pc:sldMkLst>
        <pc:spChg chg="mod">
          <ac:chgData name="Hoover, Jim" userId="2142b2c6-7d7e-4aef-a452-2e6837b15e5a" providerId="ADAL" clId="{AF4C54B8-F005-B347-A8ED-B1A2ECD86FB7}" dt="2024-06-20T15:21:29.780" v="73"/>
          <ac:spMkLst>
            <pc:docMk/>
            <pc:sldMk cId="719214711" sldId="615"/>
            <ac:spMk id="2" creationId="{1827E78A-22BD-4634-9AF3-90CFBCA90643}"/>
          </ac:spMkLst>
        </pc:spChg>
      </pc:sldChg>
      <pc:sldChg chg="addSp delSp modSp add del mod">
        <pc:chgData name="Hoover, Jim" userId="2142b2c6-7d7e-4aef-a452-2e6837b15e5a" providerId="ADAL" clId="{AF4C54B8-F005-B347-A8ED-B1A2ECD86FB7}" dt="2024-06-20T15:21:01.343" v="70" actId="2696"/>
        <pc:sldMkLst>
          <pc:docMk/>
          <pc:sldMk cId="1798230344" sldId="615"/>
        </pc:sldMkLst>
        <pc:spChg chg="add mod">
          <ac:chgData name="Hoover, Jim" userId="2142b2c6-7d7e-4aef-a452-2e6837b15e5a" providerId="ADAL" clId="{AF4C54B8-F005-B347-A8ED-B1A2ECD86FB7}" dt="2024-06-20T15:08:28.018" v="42" actId="1076"/>
          <ac:spMkLst>
            <pc:docMk/>
            <pc:sldMk cId="1798230344" sldId="615"/>
            <ac:spMk id="9" creationId="{1F5A9F00-DDC8-9CCB-BA46-3B239FEC1B8F}"/>
          </ac:spMkLst>
        </pc:spChg>
        <pc:spChg chg="del">
          <ac:chgData name="Hoover, Jim" userId="2142b2c6-7d7e-4aef-a452-2e6837b15e5a" providerId="ADAL" clId="{AF4C54B8-F005-B347-A8ED-B1A2ECD86FB7}" dt="2024-06-20T15:03:55.209" v="16" actId="478"/>
          <ac:spMkLst>
            <pc:docMk/>
            <pc:sldMk cId="1798230344" sldId="615"/>
            <ac:spMk id="10" creationId="{36BFB8B3-903B-EB64-DD67-B66403D6FA13}"/>
          </ac:spMkLst>
        </pc:spChg>
        <pc:spChg chg="add mod">
          <ac:chgData name="Hoover, Jim" userId="2142b2c6-7d7e-4aef-a452-2e6837b15e5a" providerId="ADAL" clId="{AF4C54B8-F005-B347-A8ED-B1A2ECD86FB7}" dt="2024-06-20T15:09:51.364" v="57" actId="1076"/>
          <ac:spMkLst>
            <pc:docMk/>
            <pc:sldMk cId="1798230344" sldId="615"/>
            <ac:spMk id="12" creationId="{581DC6DF-07DA-8158-EF7D-691E1C1640F3}"/>
          </ac:spMkLst>
        </pc:spChg>
        <pc:picChg chg="del">
          <ac:chgData name="Hoover, Jim" userId="2142b2c6-7d7e-4aef-a452-2e6837b15e5a" providerId="ADAL" clId="{AF4C54B8-F005-B347-A8ED-B1A2ECD86FB7}" dt="2024-06-20T15:03:18.038" v="12" actId="478"/>
          <ac:picMkLst>
            <pc:docMk/>
            <pc:sldMk cId="1798230344" sldId="615"/>
            <ac:picMk id="3" creationId="{B02B5365-DBAA-A92A-5DA2-C2756FB557F0}"/>
          </ac:picMkLst>
        </pc:picChg>
        <pc:picChg chg="del">
          <ac:chgData name="Hoover, Jim" userId="2142b2c6-7d7e-4aef-a452-2e6837b15e5a" providerId="ADAL" clId="{AF4C54B8-F005-B347-A8ED-B1A2ECD86FB7}" dt="2024-06-20T15:03:20.194" v="13" actId="478"/>
          <ac:picMkLst>
            <pc:docMk/>
            <pc:sldMk cId="1798230344" sldId="615"/>
            <ac:picMk id="5" creationId="{B97DEF3B-39B0-4575-9F76-364D63202589}"/>
          </ac:picMkLst>
        </pc:picChg>
        <pc:picChg chg="add del mod">
          <ac:chgData name="Hoover, Jim" userId="2142b2c6-7d7e-4aef-a452-2e6837b15e5a" providerId="ADAL" clId="{AF4C54B8-F005-B347-A8ED-B1A2ECD86FB7}" dt="2024-06-20T15:06:23.199" v="26" actId="478"/>
          <ac:picMkLst>
            <pc:docMk/>
            <pc:sldMk cId="1798230344" sldId="615"/>
            <ac:picMk id="6" creationId="{1E4F9554-8FD3-0F23-0E89-9D62A6928895}"/>
          </ac:picMkLst>
        </pc:picChg>
        <pc:picChg chg="add del mod">
          <ac:chgData name="Hoover, Jim" userId="2142b2c6-7d7e-4aef-a452-2e6837b15e5a" providerId="ADAL" clId="{AF4C54B8-F005-B347-A8ED-B1A2ECD86FB7}" dt="2024-06-20T15:06:25.089" v="27" actId="478"/>
          <ac:picMkLst>
            <pc:docMk/>
            <pc:sldMk cId="1798230344" sldId="615"/>
            <ac:picMk id="7" creationId="{505660B5-1C0F-9F82-A94C-4882F264EFFD}"/>
          </ac:picMkLst>
        </pc:picChg>
        <pc:picChg chg="add mod">
          <ac:chgData name="Hoover, Jim" userId="2142b2c6-7d7e-4aef-a452-2e6837b15e5a" providerId="ADAL" clId="{AF4C54B8-F005-B347-A8ED-B1A2ECD86FB7}" dt="2024-06-20T15:07:06.053" v="30" actId="1076"/>
          <ac:picMkLst>
            <pc:docMk/>
            <pc:sldMk cId="1798230344" sldId="615"/>
            <ac:picMk id="8" creationId="{50CA894A-B5D7-C30C-8B28-241508611BF0}"/>
          </ac:picMkLst>
        </pc:picChg>
        <pc:picChg chg="add mod">
          <ac:chgData name="Hoover, Jim" userId="2142b2c6-7d7e-4aef-a452-2e6837b15e5a" providerId="ADAL" clId="{AF4C54B8-F005-B347-A8ED-B1A2ECD86FB7}" dt="2024-06-20T15:09:19.249" v="45" actId="1076"/>
          <ac:picMkLst>
            <pc:docMk/>
            <pc:sldMk cId="1798230344" sldId="615"/>
            <ac:picMk id="11" creationId="{1CDF28E5-7546-D156-1D8E-C1A0E66A7A58}"/>
          </ac:picMkLst>
        </pc:picChg>
      </pc:sldChg>
      <pc:sldChg chg="addSp delSp modSp add mod">
        <pc:chgData name="Hoover, Jim" userId="2142b2c6-7d7e-4aef-a452-2e6837b15e5a" providerId="ADAL" clId="{AF4C54B8-F005-B347-A8ED-B1A2ECD86FB7}" dt="2024-06-20T15:32:07.911" v="120" actId="1076"/>
        <pc:sldMkLst>
          <pc:docMk/>
          <pc:sldMk cId="781238926" sldId="616"/>
        </pc:sldMkLst>
        <pc:spChg chg="add mod">
          <ac:chgData name="Hoover, Jim" userId="2142b2c6-7d7e-4aef-a452-2e6837b15e5a" providerId="ADAL" clId="{AF4C54B8-F005-B347-A8ED-B1A2ECD86FB7}" dt="2024-06-20T15:32:07.911" v="120" actId="1076"/>
          <ac:spMkLst>
            <pc:docMk/>
            <pc:sldMk cId="781238926" sldId="616"/>
            <ac:spMk id="7" creationId="{D15B30D6-3F49-05E6-6E66-CC85110D4415}"/>
          </ac:spMkLst>
        </pc:spChg>
        <pc:spChg chg="del">
          <ac:chgData name="Hoover, Jim" userId="2142b2c6-7d7e-4aef-a452-2e6837b15e5a" providerId="ADAL" clId="{AF4C54B8-F005-B347-A8ED-B1A2ECD86FB7}" dt="2024-06-20T15:30:04.206" v="110" actId="478"/>
          <ac:spMkLst>
            <pc:docMk/>
            <pc:sldMk cId="781238926" sldId="616"/>
            <ac:spMk id="8" creationId="{3E7154C6-2A0C-D7B7-53D9-F41ED08C0FE6}"/>
          </ac:spMkLst>
        </pc:spChg>
        <pc:picChg chg="add mod">
          <ac:chgData name="Hoover, Jim" userId="2142b2c6-7d7e-4aef-a452-2e6837b15e5a" providerId="ADAL" clId="{AF4C54B8-F005-B347-A8ED-B1A2ECD86FB7}" dt="2024-06-20T15:31:11.115" v="114" actId="1076"/>
          <ac:picMkLst>
            <pc:docMk/>
            <pc:sldMk cId="781238926" sldId="616"/>
            <ac:picMk id="3" creationId="{3F59AA1A-2AE4-B366-CAF7-121DE3D233B2}"/>
          </ac:picMkLst>
        </pc:picChg>
        <pc:picChg chg="del">
          <ac:chgData name="Hoover, Jim" userId="2142b2c6-7d7e-4aef-a452-2e6837b15e5a" providerId="ADAL" clId="{AF4C54B8-F005-B347-A8ED-B1A2ECD86FB7}" dt="2024-06-20T15:30:01.148" v="109" actId="478"/>
          <ac:picMkLst>
            <pc:docMk/>
            <pc:sldMk cId="781238926" sldId="616"/>
            <ac:picMk id="5" creationId="{E4F05AB7-DE8F-37F8-5FA1-1615AF6FA13F}"/>
          </ac:picMkLst>
        </pc:picChg>
        <pc:picChg chg="del">
          <ac:chgData name="Hoover, Jim" userId="2142b2c6-7d7e-4aef-a452-2e6837b15e5a" providerId="ADAL" clId="{AF4C54B8-F005-B347-A8ED-B1A2ECD86FB7}" dt="2024-06-20T15:30:06.039" v="111" actId="478"/>
          <ac:picMkLst>
            <pc:docMk/>
            <pc:sldMk cId="781238926" sldId="616"/>
            <ac:picMk id="9" creationId="{559193F2-2382-8DCF-952C-5494650F8A65}"/>
          </ac:picMkLst>
        </pc:picChg>
      </pc:sldChg>
      <pc:sldChg chg="addSp delSp modSp add del mod">
        <pc:chgData name="Hoover, Jim" userId="2142b2c6-7d7e-4aef-a452-2e6837b15e5a" providerId="ADAL" clId="{AF4C54B8-F005-B347-A8ED-B1A2ECD86FB7}" dt="2024-06-20T15:29:38.258" v="106" actId="2696"/>
        <pc:sldMkLst>
          <pc:docMk/>
          <pc:sldMk cId="1950423635" sldId="616"/>
        </pc:sldMkLst>
        <pc:spChg chg="add mod">
          <ac:chgData name="Hoover, Jim" userId="2142b2c6-7d7e-4aef-a452-2e6837b15e5a" providerId="ADAL" clId="{AF4C54B8-F005-B347-A8ED-B1A2ECD86FB7}" dt="2024-06-20T15:29:24.251" v="105" actId="1076"/>
          <ac:spMkLst>
            <pc:docMk/>
            <pc:sldMk cId="1950423635" sldId="616"/>
            <ac:spMk id="8" creationId="{3E7154C6-2A0C-D7B7-53D9-F41ED08C0FE6}"/>
          </ac:spMkLst>
        </pc:spChg>
        <pc:picChg chg="add del mod">
          <ac:chgData name="Hoover, Jim" userId="2142b2c6-7d7e-4aef-a452-2e6837b15e5a" providerId="ADAL" clId="{AF4C54B8-F005-B347-A8ED-B1A2ECD86FB7}" dt="2024-06-20T15:26:15.420" v="81" actId="478"/>
          <ac:picMkLst>
            <pc:docMk/>
            <pc:sldMk cId="1950423635" sldId="616"/>
            <ac:picMk id="3" creationId="{B31D5CE7-A130-B8A1-03F1-F870A215B8DF}"/>
          </ac:picMkLst>
        </pc:picChg>
        <pc:picChg chg="add mod modCrop">
          <ac:chgData name="Hoover, Jim" userId="2142b2c6-7d7e-4aef-a452-2e6837b15e5a" providerId="ADAL" clId="{AF4C54B8-F005-B347-A8ED-B1A2ECD86FB7}" dt="2024-06-20T15:29:20.568" v="104" actId="1076"/>
          <ac:picMkLst>
            <pc:docMk/>
            <pc:sldMk cId="1950423635" sldId="616"/>
            <ac:picMk id="5" creationId="{E4F05AB7-DE8F-37F8-5FA1-1615AF6FA13F}"/>
          </ac:picMkLst>
        </pc:picChg>
        <pc:picChg chg="del">
          <ac:chgData name="Hoover, Jim" userId="2142b2c6-7d7e-4aef-a452-2e6837b15e5a" providerId="ADAL" clId="{AF4C54B8-F005-B347-A8ED-B1A2ECD86FB7}" dt="2024-06-20T15:25:48.150" v="76" actId="478"/>
          <ac:picMkLst>
            <pc:docMk/>
            <pc:sldMk cId="1950423635" sldId="616"/>
            <ac:picMk id="6" creationId="{1E4F9554-8FD3-0F23-0E89-9D62A6928895}"/>
          </ac:picMkLst>
        </pc:picChg>
        <pc:picChg chg="del">
          <ac:chgData name="Hoover, Jim" userId="2142b2c6-7d7e-4aef-a452-2e6837b15e5a" providerId="ADAL" clId="{AF4C54B8-F005-B347-A8ED-B1A2ECD86FB7}" dt="2024-06-20T15:25:49.053" v="77" actId="478"/>
          <ac:picMkLst>
            <pc:docMk/>
            <pc:sldMk cId="1950423635" sldId="616"/>
            <ac:picMk id="7" creationId="{505660B5-1C0F-9F82-A94C-4882F264EFFD}"/>
          </ac:picMkLst>
        </pc:picChg>
        <pc:picChg chg="add mod">
          <ac:chgData name="Hoover, Jim" userId="2142b2c6-7d7e-4aef-a452-2e6837b15e5a" providerId="ADAL" clId="{AF4C54B8-F005-B347-A8ED-B1A2ECD86FB7}" dt="2024-06-20T15:28:50.136" v="101" actId="1076"/>
          <ac:picMkLst>
            <pc:docMk/>
            <pc:sldMk cId="1950423635" sldId="616"/>
            <ac:picMk id="9" creationId="{559193F2-2382-8DCF-952C-5494650F8A65}"/>
          </ac:picMkLst>
        </pc:picChg>
      </pc:sldChg>
      <pc:sldChg chg="add del">
        <pc:chgData name="Hoover, Jim" userId="2142b2c6-7d7e-4aef-a452-2e6837b15e5a" providerId="ADAL" clId="{AF4C54B8-F005-B347-A8ED-B1A2ECD86FB7}" dt="2024-06-20T15:11:36.856" v="68" actId="2696"/>
        <pc:sldMkLst>
          <pc:docMk/>
          <pc:sldMk cId="2901790240" sldId="616"/>
        </pc:sldMkLst>
      </pc:sldChg>
      <pc:sldChg chg="modSp add mod">
        <pc:chgData name="Hoover, Jim" userId="2142b2c6-7d7e-4aef-a452-2e6837b15e5a" providerId="ADAL" clId="{AF4C54B8-F005-B347-A8ED-B1A2ECD86FB7}" dt="2024-06-20T15:21:36.532" v="74"/>
        <pc:sldMkLst>
          <pc:docMk/>
          <pc:sldMk cId="1840189812" sldId="617"/>
        </pc:sldMkLst>
        <pc:spChg chg="mod">
          <ac:chgData name="Hoover, Jim" userId="2142b2c6-7d7e-4aef-a452-2e6837b15e5a" providerId="ADAL" clId="{AF4C54B8-F005-B347-A8ED-B1A2ECD86FB7}" dt="2024-06-20T15:21:36.532" v="74"/>
          <ac:spMkLst>
            <pc:docMk/>
            <pc:sldMk cId="1840189812" sldId="617"/>
            <ac:spMk id="2" creationId="{1827E78A-22BD-4634-9AF3-90CFBCA90643}"/>
          </ac:spMkLst>
        </pc:spChg>
      </pc:sldChg>
      <pc:sldChg chg="addSp delSp modSp add del mod">
        <pc:chgData name="Hoover, Jim" userId="2142b2c6-7d7e-4aef-a452-2e6837b15e5a" providerId="ADAL" clId="{AF4C54B8-F005-B347-A8ED-B1A2ECD86FB7}" dt="2024-06-20T15:21:01.343" v="70" actId="2696"/>
        <pc:sldMkLst>
          <pc:docMk/>
          <pc:sldMk cId="3643012184" sldId="617"/>
        </pc:sldMkLst>
        <pc:spChg chg="mod">
          <ac:chgData name="Hoover, Jim" userId="2142b2c6-7d7e-4aef-a452-2e6837b15e5a" providerId="ADAL" clId="{AF4C54B8-F005-B347-A8ED-B1A2ECD86FB7}" dt="2024-06-20T15:11:04.781" v="65" actId="1076"/>
          <ac:spMkLst>
            <pc:docMk/>
            <pc:sldMk cId="3643012184" sldId="617"/>
            <ac:spMk id="9" creationId="{1F5A9F00-DDC8-9CCB-BA46-3B239FEC1B8F}"/>
          </ac:spMkLst>
        </pc:spChg>
        <pc:spChg chg="mod">
          <ac:chgData name="Hoover, Jim" userId="2142b2c6-7d7e-4aef-a452-2e6837b15e5a" providerId="ADAL" clId="{AF4C54B8-F005-B347-A8ED-B1A2ECD86FB7}" dt="2024-06-20T15:11:18.652" v="67" actId="1076"/>
          <ac:spMkLst>
            <pc:docMk/>
            <pc:sldMk cId="3643012184" sldId="617"/>
            <ac:spMk id="12" creationId="{581DC6DF-07DA-8158-EF7D-691E1C1640F3}"/>
          </ac:spMkLst>
        </pc:spChg>
        <pc:picChg chg="add mod">
          <ac:chgData name="Hoover, Jim" userId="2142b2c6-7d7e-4aef-a452-2e6837b15e5a" providerId="ADAL" clId="{AF4C54B8-F005-B347-A8ED-B1A2ECD86FB7}" dt="2024-06-20T15:10:58.713" v="64" actId="1076"/>
          <ac:picMkLst>
            <pc:docMk/>
            <pc:sldMk cId="3643012184" sldId="617"/>
            <ac:picMk id="3" creationId="{C8002ECD-1A8F-1B5F-076A-C658BAF6D8F2}"/>
          </ac:picMkLst>
        </pc:picChg>
        <pc:picChg chg="del">
          <ac:chgData name="Hoover, Jim" userId="2142b2c6-7d7e-4aef-a452-2e6837b15e5a" providerId="ADAL" clId="{AF4C54B8-F005-B347-A8ED-B1A2ECD86FB7}" dt="2024-06-20T15:10:30.190" v="59" actId="478"/>
          <ac:picMkLst>
            <pc:docMk/>
            <pc:sldMk cId="3643012184" sldId="617"/>
            <ac:picMk id="8" creationId="{50CA894A-B5D7-C30C-8B28-241508611BF0}"/>
          </ac:picMkLst>
        </pc:picChg>
        <pc:picChg chg="del">
          <ac:chgData name="Hoover, Jim" userId="2142b2c6-7d7e-4aef-a452-2e6837b15e5a" providerId="ADAL" clId="{AF4C54B8-F005-B347-A8ED-B1A2ECD86FB7}" dt="2024-06-20T15:10:31.989" v="60" actId="478"/>
          <ac:picMkLst>
            <pc:docMk/>
            <pc:sldMk cId="3643012184" sldId="617"/>
            <ac:picMk id="11" creationId="{1CDF28E5-7546-D156-1D8E-C1A0E66A7A58}"/>
          </ac:picMkLst>
        </pc:picChg>
      </pc:sldChg>
      <pc:sldChg chg="add">
        <pc:chgData name="Hoover, Jim" userId="2142b2c6-7d7e-4aef-a452-2e6837b15e5a" providerId="ADAL" clId="{AF4C54B8-F005-B347-A8ED-B1A2ECD86FB7}" dt="2024-06-20T15:25:45.118" v="75" actId="2890"/>
        <pc:sldMkLst>
          <pc:docMk/>
          <pc:sldMk cId="854832227" sldId="618"/>
        </pc:sldMkLst>
      </pc:sldChg>
      <pc:sldChg chg="add">
        <pc:chgData name="Hoover, Jim" userId="2142b2c6-7d7e-4aef-a452-2e6837b15e5a" providerId="ADAL" clId="{AF4C54B8-F005-B347-A8ED-B1A2ECD86FB7}" dt="2024-06-20T15:26:12.240" v="80" actId="2890"/>
        <pc:sldMkLst>
          <pc:docMk/>
          <pc:sldMk cId="1013016666" sldId="619"/>
        </pc:sldMkLst>
      </pc:sldChg>
      <pc:sldChg chg="add">
        <pc:chgData name="Hoover, Jim" userId="2142b2c6-7d7e-4aef-a452-2e6837b15e5a" providerId="ADAL" clId="{AF4C54B8-F005-B347-A8ED-B1A2ECD86FB7}" dt="2024-06-20T15:29:58.546" v="108" actId="2890"/>
        <pc:sldMkLst>
          <pc:docMk/>
          <pc:sldMk cId="1422259700" sldId="620"/>
        </pc:sldMkLst>
      </pc:sldChg>
      <pc:sldChg chg="addSp delSp modSp add del mod">
        <pc:chgData name="Hoover, Jim" userId="2142b2c6-7d7e-4aef-a452-2e6837b15e5a" providerId="ADAL" clId="{AF4C54B8-F005-B347-A8ED-B1A2ECD86FB7}" dt="2024-06-20T15:33:41.834" v="131" actId="1076"/>
        <pc:sldMkLst>
          <pc:docMk/>
          <pc:sldMk cId="2893202101" sldId="621"/>
        </pc:sldMkLst>
        <pc:grpChg chg="add mod">
          <ac:chgData name="Hoover, Jim" userId="2142b2c6-7d7e-4aef-a452-2e6837b15e5a" providerId="ADAL" clId="{AF4C54B8-F005-B347-A8ED-B1A2ECD86FB7}" dt="2024-06-20T15:33:41.834" v="131" actId="1076"/>
          <ac:grpSpMkLst>
            <pc:docMk/>
            <pc:sldMk cId="2893202101" sldId="621"/>
            <ac:grpSpMk id="8" creationId="{C95D4861-4533-6D9D-F698-BC1D50FA7BE8}"/>
          </ac:grpSpMkLst>
        </pc:grpChg>
        <pc:picChg chg="del">
          <ac:chgData name="Hoover, Jim" userId="2142b2c6-7d7e-4aef-a452-2e6837b15e5a" providerId="ADAL" clId="{AF4C54B8-F005-B347-A8ED-B1A2ECD86FB7}" dt="2024-06-20T15:32:47.002" v="124" actId="478"/>
          <ac:picMkLst>
            <pc:docMk/>
            <pc:sldMk cId="2893202101" sldId="621"/>
            <ac:picMk id="3" creationId="{3F59AA1A-2AE4-B366-CAF7-121DE3D233B2}"/>
          </ac:picMkLst>
        </pc:picChg>
        <pc:picChg chg="add mod">
          <ac:chgData name="Hoover, Jim" userId="2142b2c6-7d7e-4aef-a452-2e6837b15e5a" providerId="ADAL" clId="{AF4C54B8-F005-B347-A8ED-B1A2ECD86FB7}" dt="2024-06-20T15:33:38.982" v="130" actId="164"/>
          <ac:picMkLst>
            <pc:docMk/>
            <pc:sldMk cId="2893202101" sldId="621"/>
            <ac:picMk id="5" creationId="{8D9E4762-56A0-9E4E-EDD0-86A916D28A7F}"/>
          </ac:picMkLst>
        </pc:picChg>
        <pc:picChg chg="add mod">
          <ac:chgData name="Hoover, Jim" userId="2142b2c6-7d7e-4aef-a452-2e6837b15e5a" providerId="ADAL" clId="{AF4C54B8-F005-B347-A8ED-B1A2ECD86FB7}" dt="2024-06-20T15:33:38.982" v="130" actId="164"/>
          <ac:picMkLst>
            <pc:docMk/>
            <pc:sldMk cId="2893202101" sldId="621"/>
            <ac:picMk id="6" creationId="{4C2B3BCA-D11A-5FF3-0E97-CFB743ADA429}"/>
          </ac:picMkLst>
        </pc:picChg>
      </pc:sldChg>
      <pc:sldChg chg="modSp add mod">
        <pc:chgData name="Hoover, Jim" userId="2142b2c6-7d7e-4aef-a452-2e6837b15e5a" providerId="ADAL" clId="{AF4C54B8-F005-B347-A8ED-B1A2ECD86FB7}" dt="2024-06-20T15:45:45.552" v="251" actId="20577"/>
        <pc:sldMkLst>
          <pc:docMk/>
          <pc:sldMk cId="3265173028" sldId="622"/>
        </pc:sldMkLst>
        <pc:spChg chg="mod">
          <ac:chgData name="Hoover, Jim" userId="2142b2c6-7d7e-4aef-a452-2e6837b15e5a" providerId="ADAL" clId="{AF4C54B8-F005-B347-A8ED-B1A2ECD86FB7}" dt="2024-06-20T15:45:45.552" v="251" actId="20577"/>
          <ac:spMkLst>
            <pc:docMk/>
            <pc:sldMk cId="3265173028" sldId="622"/>
            <ac:spMk id="2" creationId="{1827E78A-22BD-4634-9AF3-90CFBCA90643}"/>
          </ac:spMkLst>
        </pc:spChg>
        <pc:spChg chg="mod">
          <ac:chgData name="Hoover, Jim" userId="2142b2c6-7d7e-4aef-a452-2e6837b15e5a" providerId="ADAL" clId="{AF4C54B8-F005-B347-A8ED-B1A2ECD86FB7}" dt="2024-06-20T15:45:31.544" v="213" actId="20577"/>
          <ac:spMkLst>
            <pc:docMk/>
            <pc:sldMk cId="3265173028" sldId="622"/>
            <ac:spMk id="3" creationId="{AD59FDA3-A78E-9D4D-EE35-D988E538E09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39CD-FE36-4F50-818A-F329769359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1D233D-737C-4BBD-8FB2-15D054932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886622-B1DD-4362-9608-4738117CEEE2}"/>
              </a:ext>
            </a:extLst>
          </p:cNvPr>
          <p:cNvSpPr>
            <a:spLocks noGrp="1"/>
          </p:cNvSpPr>
          <p:nvPr>
            <p:ph type="dt" sz="half" idx="10"/>
          </p:nvPr>
        </p:nvSpPr>
        <p:spPr/>
        <p:txBody>
          <a:bodyPr/>
          <a:lstStyle/>
          <a:p>
            <a:fld id="{757363CD-6786-42BB-B50F-164396F503DF}" type="datetime1">
              <a:rPr lang="en-US" smtClean="0"/>
              <a:t>6/20/24</a:t>
            </a:fld>
            <a:endParaRPr lang="en-US" dirty="0"/>
          </a:p>
        </p:txBody>
      </p:sp>
      <p:sp>
        <p:nvSpPr>
          <p:cNvPr id="5" name="Footer Placeholder 4">
            <a:extLst>
              <a:ext uri="{FF2B5EF4-FFF2-40B4-BE49-F238E27FC236}">
                <a16:creationId xmlns:a16="http://schemas.microsoft.com/office/drawing/2014/main" id="{EF1AA3EB-D9C7-438E-8E00-C9427A440E2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0FD30B-84B2-491F-A49C-4D81D333E9E2}"/>
              </a:ext>
            </a:extLst>
          </p:cNvPr>
          <p:cNvSpPr>
            <a:spLocks noGrp="1"/>
          </p:cNvSpPr>
          <p:nvPr>
            <p:ph type="sldNum" sz="quarter" idx="12"/>
          </p:nvPr>
        </p:nvSpPr>
        <p:spPr/>
        <p:txBody>
          <a:bodyPr/>
          <a:lstStyle/>
          <a:p>
            <a:fld id="{8E4AB7F0-DCEF-4E33-8F9A-236800A2BC76}" type="slidenum">
              <a:rPr lang="en-US" smtClean="0"/>
              <a:t>‹#›</a:t>
            </a:fld>
            <a:endParaRPr lang="en-US" dirty="0"/>
          </a:p>
        </p:txBody>
      </p:sp>
    </p:spTree>
    <p:extLst>
      <p:ext uri="{BB962C8B-B14F-4D97-AF65-F5344CB8AC3E}">
        <p14:creationId xmlns:p14="http://schemas.microsoft.com/office/powerpoint/2010/main" val="716146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2E908-69BD-49FE-AB28-11D6409F6D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B78E7B-30BD-438B-B74A-4DD29A7580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CF4BCD-D91C-45CB-8C89-7DD73590FAC0}"/>
              </a:ext>
            </a:extLst>
          </p:cNvPr>
          <p:cNvSpPr>
            <a:spLocks noGrp="1"/>
          </p:cNvSpPr>
          <p:nvPr>
            <p:ph type="dt" sz="half" idx="10"/>
          </p:nvPr>
        </p:nvSpPr>
        <p:spPr/>
        <p:txBody>
          <a:bodyPr/>
          <a:lstStyle/>
          <a:p>
            <a:fld id="{2811CB69-E0E7-416B-9DEF-C33ED4B8BA62}" type="datetime1">
              <a:rPr lang="en-US" smtClean="0"/>
              <a:t>6/20/24</a:t>
            </a:fld>
            <a:endParaRPr lang="en-US" dirty="0"/>
          </a:p>
        </p:txBody>
      </p:sp>
      <p:sp>
        <p:nvSpPr>
          <p:cNvPr id="5" name="Footer Placeholder 4">
            <a:extLst>
              <a:ext uri="{FF2B5EF4-FFF2-40B4-BE49-F238E27FC236}">
                <a16:creationId xmlns:a16="http://schemas.microsoft.com/office/drawing/2014/main" id="{D6DF8381-1B42-47A2-AF59-17B4A5A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DD9F6C-0FDD-4502-9714-E0012F665FF5}"/>
              </a:ext>
            </a:extLst>
          </p:cNvPr>
          <p:cNvSpPr>
            <a:spLocks noGrp="1"/>
          </p:cNvSpPr>
          <p:nvPr>
            <p:ph type="sldNum" sz="quarter" idx="12"/>
          </p:nvPr>
        </p:nvSpPr>
        <p:spPr/>
        <p:txBody>
          <a:bodyPr/>
          <a:lstStyle/>
          <a:p>
            <a:fld id="{8E4AB7F0-DCEF-4E33-8F9A-236800A2BC76}" type="slidenum">
              <a:rPr lang="en-US" smtClean="0"/>
              <a:t>‹#›</a:t>
            </a:fld>
            <a:endParaRPr lang="en-US" dirty="0"/>
          </a:p>
        </p:txBody>
      </p:sp>
    </p:spTree>
    <p:extLst>
      <p:ext uri="{BB962C8B-B14F-4D97-AF65-F5344CB8AC3E}">
        <p14:creationId xmlns:p14="http://schemas.microsoft.com/office/powerpoint/2010/main" val="2271393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A5AF5D-40FB-4BC5-B711-83F674C29C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F0A831-AC00-4650-840C-C9ED3AD3FB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B47660-34FA-4196-9303-9581FD381F21}"/>
              </a:ext>
            </a:extLst>
          </p:cNvPr>
          <p:cNvSpPr>
            <a:spLocks noGrp="1"/>
          </p:cNvSpPr>
          <p:nvPr>
            <p:ph type="dt" sz="half" idx="10"/>
          </p:nvPr>
        </p:nvSpPr>
        <p:spPr/>
        <p:txBody>
          <a:bodyPr/>
          <a:lstStyle/>
          <a:p>
            <a:fld id="{4F4A2EAE-8F7B-4EDC-ADA5-0E9BB05C911C}" type="datetime1">
              <a:rPr lang="en-US" smtClean="0"/>
              <a:t>6/20/24</a:t>
            </a:fld>
            <a:endParaRPr lang="en-US" dirty="0"/>
          </a:p>
        </p:txBody>
      </p:sp>
      <p:sp>
        <p:nvSpPr>
          <p:cNvPr id="5" name="Footer Placeholder 4">
            <a:extLst>
              <a:ext uri="{FF2B5EF4-FFF2-40B4-BE49-F238E27FC236}">
                <a16:creationId xmlns:a16="http://schemas.microsoft.com/office/drawing/2014/main" id="{4CA4AF28-0E00-42AA-8CD2-8D8B046773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8C2223-2AD6-425E-B23C-187E49D90F38}"/>
              </a:ext>
            </a:extLst>
          </p:cNvPr>
          <p:cNvSpPr>
            <a:spLocks noGrp="1"/>
          </p:cNvSpPr>
          <p:nvPr>
            <p:ph type="sldNum" sz="quarter" idx="12"/>
          </p:nvPr>
        </p:nvSpPr>
        <p:spPr/>
        <p:txBody>
          <a:bodyPr/>
          <a:lstStyle/>
          <a:p>
            <a:fld id="{8E4AB7F0-DCEF-4E33-8F9A-236800A2BC76}" type="slidenum">
              <a:rPr lang="en-US" smtClean="0"/>
              <a:t>‹#›</a:t>
            </a:fld>
            <a:endParaRPr lang="en-US" dirty="0"/>
          </a:p>
        </p:txBody>
      </p:sp>
    </p:spTree>
    <p:extLst>
      <p:ext uri="{BB962C8B-B14F-4D97-AF65-F5344CB8AC3E}">
        <p14:creationId xmlns:p14="http://schemas.microsoft.com/office/powerpoint/2010/main" val="509599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C6AE1-32EF-4DDA-94B3-4CD4242F6DB8}"/>
              </a:ext>
            </a:extLst>
          </p:cNvPr>
          <p:cNvSpPr>
            <a:spLocks noGrp="1"/>
          </p:cNvSpPr>
          <p:nvPr>
            <p:ph type="title"/>
          </p:nvPr>
        </p:nvSpPr>
        <p:spPr>
          <a:xfrm>
            <a:off x="838200" y="365126"/>
            <a:ext cx="10515600" cy="70781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EF1C8E-9004-4137-AEBC-DDDCD8A1C03F}"/>
              </a:ext>
            </a:extLst>
          </p:cNvPr>
          <p:cNvSpPr>
            <a:spLocks noGrp="1"/>
          </p:cNvSpPr>
          <p:nvPr>
            <p:ph idx="1"/>
          </p:nvPr>
        </p:nvSpPr>
        <p:spPr>
          <a:xfrm>
            <a:off x="838200" y="1216325"/>
            <a:ext cx="10515600" cy="4960638"/>
          </a:xfrm>
        </p:spPr>
        <p:txBody>
          <a:bodyPr/>
          <a:lstStyle>
            <a:lvl2pPr marL="685800" indent="-228600">
              <a:buFont typeface="Wingdings" panose="05000000000000000000" pitchFamily="2" charset="2"/>
              <a:buChar char="§"/>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Ø"/>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D794D5-65BA-419A-9143-AB108A3B87D5}"/>
              </a:ext>
            </a:extLst>
          </p:cNvPr>
          <p:cNvSpPr>
            <a:spLocks noGrp="1"/>
          </p:cNvSpPr>
          <p:nvPr>
            <p:ph type="dt" sz="half" idx="10"/>
          </p:nvPr>
        </p:nvSpPr>
        <p:spPr/>
        <p:txBody>
          <a:bodyPr/>
          <a:lstStyle/>
          <a:p>
            <a:fld id="{6EA65866-B3BC-4A11-983F-E9825E1F3610}" type="datetime1">
              <a:rPr lang="en-US" smtClean="0"/>
              <a:t>6/20/24</a:t>
            </a:fld>
            <a:endParaRPr lang="en-US" dirty="0"/>
          </a:p>
        </p:txBody>
      </p:sp>
      <p:sp>
        <p:nvSpPr>
          <p:cNvPr id="5" name="Footer Placeholder 4">
            <a:extLst>
              <a:ext uri="{FF2B5EF4-FFF2-40B4-BE49-F238E27FC236}">
                <a16:creationId xmlns:a16="http://schemas.microsoft.com/office/drawing/2014/main" id="{CB44CBA4-104F-48AE-BF7D-8C43E44E1DA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DC85B2-B85C-44FC-B511-5A4D85306BED}"/>
              </a:ext>
            </a:extLst>
          </p:cNvPr>
          <p:cNvSpPr>
            <a:spLocks noGrp="1"/>
          </p:cNvSpPr>
          <p:nvPr>
            <p:ph type="sldNum" sz="quarter" idx="12"/>
          </p:nvPr>
        </p:nvSpPr>
        <p:spPr/>
        <p:txBody>
          <a:bodyPr/>
          <a:lstStyle/>
          <a:p>
            <a:fld id="{8E4AB7F0-DCEF-4E33-8F9A-236800A2BC76}" type="slidenum">
              <a:rPr lang="en-US" smtClean="0"/>
              <a:t>‹#›</a:t>
            </a:fld>
            <a:endParaRPr lang="en-US" dirty="0"/>
          </a:p>
        </p:txBody>
      </p:sp>
    </p:spTree>
    <p:extLst>
      <p:ext uri="{BB962C8B-B14F-4D97-AF65-F5344CB8AC3E}">
        <p14:creationId xmlns:p14="http://schemas.microsoft.com/office/powerpoint/2010/main" val="268463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0DA4-A2B9-471A-B63E-4ECCAC09F3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323F68-9A4B-4102-8757-01D5696A1E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4F5919-0A03-4D84-BDE3-051D165CA5DE}"/>
              </a:ext>
            </a:extLst>
          </p:cNvPr>
          <p:cNvSpPr>
            <a:spLocks noGrp="1"/>
          </p:cNvSpPr>
          <p:nvPr>
            <p:ph type="dt" sz="half" idx="10"/>
          </p:nvPr>
        </p:nvSpPr>
        <p:spPr/>
        <p:txBody>
          <a:bodyPr/>
          <a:lstStyle/>
          <a:p>
            <a:fld id="{8B18616B-B860-4DF3-8B5B-4887332E5094}" type="datetime1">
              <a:rPr lang="en-US" smtClean="0"/>
              <a:t>6/20/24</a:t>
            </a:fld>
            <a:endParaRPr lang="en-US" dirty="0"/>
          </a:p>
        </p:txBody>
      </p:sp>
      <p:sp>
        <p:nvSpPr>
          <p:cNvPr id="5" name="Footer Placeholder 4">
            <a:extLst>
              <a:ext uri="{FF2B5EF4-FFF2-40B4-BE49-F238E27FC236}">
                <a16:creationId xmlns:a16="http://schemas.microsoft.com/office/drawing/2014/main" id="{DE35A371-D44B-4145-904F-F4B648D655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7B2D5C-A3EB-44EA-B677-B614EE5A32F4}"/>
              </a:ext>
            </a:extLst>
          </p:cNvPr>
          <p:cNvSpPr>
            <a:spLocks noGrp="1"/>
          </p:cNvSpPr>
          <p:nvPr>
            <p:ph type="sldNum" sz="quarter" idx="12"/>
          </p:nvPr>
        </p:nvSpPr>
        <p:spPr/>
        <p:txBody>
          <a:bodyPr/>
          <a:lstStyle/>
          <a:p>
            <a:fld id="{8E4AB7F0-DCEF-4E33-8F9A-236800A2BC76}" type="slidenum">
              <a:rPr lang="en-US" smtClean="0"/>
              <a:t>‹#›</a:t>
            </a:fld>
            <a:endParaRPr lang="en-US" dirty="0"/>
          </a:p>
        </p:txBody>
      </p:sp>
    </p:spTree>
    <p:extLst>
      <p:ext uri="{BB962C8B-B14F-4D97-AF65-F5344CB8AC3E}">
        <p14:creationId xmlns:p14="http://schemas.microsoft.com/office/powerpoint/2010/main" val="259413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A99A-701D-4532-A284-A259E52B6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8D08CF-5E3B-4742-895E-29C6608493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005C62-549A-4235-A41E-E194E28CBB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94A877-CFBF-483E-B35E-FED46CAC8470}"/>
              </a:ext>
            </a:extLst>
          </p:cNvPr>
          <p:cNvSpPr>
            <a:spLocks noGrp="1"/>
          </p:cNvSpPr>
          <p:nvPr>
            <p:ph type="dt" sz="half" idx="10"/>
          </p:nvPr>
        </p:nvSpPr>
        <p:spPr/>
        <p:txBody>
          <a:bodyPr/>
          <a:lstStyle/>
          <a:p>
            <a:fld id="{69B659B8-FC99-4CE3-AE4D-74E25303F39A}" type="datetime1">
              <a:rPr lang="en-US" smtClean="0"/>
              <a:t>6/20/24</a:t>
            </a:fld>
            <a:endParaRPr lang="en-US" dirty="0"/>
          </a:p>
        </p:txBody>
      </p:sp>
      <p:sp>
        <p:nvSpPr>
          <p:cNvPr id="6" name="Footer Placeholder 5">
            <a:extLst>
              <a:ext uri="{FF2B5EF4-FFF2-40B4-BE49-F238E27FC236}">
                <a16:creationId xmlns:a16="http://schemas.microsoft.com/office/drawing/2014/main" id="{F7508BC5-AD34-4B79-9126-F0C33B137C4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6F3FFBE-6AEF-4BB2-B0A4-CF0DAC9035FE}"/>
              </a:ext>
            </a:extLst>
          </p:cNvPr>
          <p:cNvSpPr>
            <a:spLocks noGrp="1"/>
          </p:cNvSpPr>
          <p:nvPr>
            <p:ph type="sldNum" sz="quarter" idx="12"/>
          </p:nvPr>
        </p:nvSpPr>
        <p:spPr/>
        <p:txBody>
          <a:bodyPr/>
          <a:lstStyle/>
          <a:p>
            <a:fld id="{8E4AB7F0-DCEF-4E33-8F9A-236800A2BC76}" type="slidenum">
              <a:rPr lang="en-US" smtClean="0"/>
              <a:t>‹#›</a:t>
            </a:fld>
            <a:endParaRPr lang="en-US" dirty="0"/>
          </a:p>
        </p:txBody>
      </p:sp>
    </p:spTree>
    <p:extLst>
      <p:ext uri="{BB962C8B-B14F-4D97-AF65-F5344CB8AC3E}">
        <p14:creationId xmlns:p14="http://schemas.microsoft.com/office/powerpoint/2010/main" val="2084111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D56C-F2E0-498C-BD88-540AAF5B12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2A5A4C-AB27-46D8-98E8-0BBDCF487D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7FF2C5-94AE-48D8-A380-75259992FE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323F2E-E18B-4526-8304-4F87C0A79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E7684-C262-4BC4-8E05-F9344E0D12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108056-C93A-49CA-8402-08A399D880AF}"/>
              </a:ext>
            </a:extLst>
          </p:cNvPr>
          <p:cNvSpPr>
            <a:spLocks noGrp="1"/>
          </p:cNvSpPr>
          <p:nvPr>
            <p:ph type="dt" sz="half" idx="10"/>
          </p:nvPr>
        </p:nvSpPr>
        <p:spPr/>
        <p:txBody>
          <a:bodyPr/>
          <a:lstStyle/>
          <a:p>
            <a:fld id="{6AC0749A-2B1A-4DA7-B015-EB49FE2893D5}" type="datetime1">
              <a:rPr lang="en-US" smtClean="0"/>
              <a:t>6/20/24</a:t>
            </a:fld>
            <a:endParaRPr lang="en-US" dirty="0"/>
          </a:p>
        </p:txBody>
      </p:sp>
      <p:sp>
        <p:nvSpPr>
          <p:cNvPr id="8" name="Footer Placeholder 7">
            <a:extLst>
              <a:ext uri="{FF2B5EF4-FFF2-40B4-BE49-F238E27FC236}">
                <a16:creationId xmlns:a16="http://schemas.microsoft.com/office/drawing/2014/main" id="{47CFCE11-C6F6-41D6-A32B-B6B84FD3831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DDC5A3F-5308-4C48-8B31-1A9324ABADBE}"/>
              </a:ext>
            </a:extLst>
          </p:cNvPr>
          <p:cNvSpPr>
            <a:spLocks noGrp="1"/>
          </p:cNvSpPr>
          <p:nvPr>
            <p:ph type="sldNum" sz="quarter" idx="12"/>
          </p:nvPr>
        </p:nvSpPr>
        <p:spPr/>
        <p:txBody>
          <a:bodyPr/>
          <a:lstStyle/>
          <a:p>
            <a:fld id="{8E4AB7F0-DCEF-4E33-8F9A-236800A2BC76}" type="slidenum">
              <a:rPr lang="en-US" smtClean="0"/>
              <a:t>‹#›</a:t>
            </a:fld>
            <a:endParaRPr lang="en-US" dirty="0"/>
          </a:p>
        </p:txBody>
      </p:sp>
    </p:spTree>
    <p:extLst>
      <p:ext uri="{BB962C8B-B14F-4D97-AF65-F5344CB8AC3E}">
        <p14:creationId xmlns:p14="http://schemas.microsoft.com/office/powerpoint/2010/main" val="99790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7A78-FBC9-432F-9FA6-6EB56DFEDA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E872DF-A46C-46B4-A149-E296B52FC3E5}"/>
              </a:ext>
            </a:extLst>
          </p:cNvPr>
          <p:cNvSpPr>
            <a:spLocks noGrp="1"/>
          </p:cNvSpPr>
          <p:nvPr>
            <p:ph type="dt" sz="half" idx="10"/>
          </p:nvPr>
        </p:nvSpPr>
        <p:spPr/>
        <p:txBody>
          <a:bodyPr/>
          <a:lstStyle/>
          <a:p>
            <a:fld id="{EC55E999-C362-4914-AC0A-107517C3201E}" type="datetime1">
              <a:rPr lang="en-US" smtClean="0"/>
              <a:t>6/20/24</a:t>
            </a:fld>
            <a:endParaRPr lang="en-US" dirty="0"/>
          </a:p>
        </p:txBody>
      </p:sp>
      <p:sp>
        <p:nvSpPr>
          <p:cNvPr id="4" name="Footer Placeholder 3">
            <a:extLst>
              <a:ext uri="{FF2B5EF4-FFF2-40B4-BE49-F238E27FC236}">
                <a16:creationId xmlns:a16="http://schemas.microsoft.com/office/drawing/2014/main" id="{E5ADF255-E964-4C0E-81C4-CE6E5033118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7A76C2-1B5A-483C-B390-FDB2280C01AD}"/>
              </a:ext>
            </a:extLst>
          </p:cNvPr>
          <p:cNvSpPr>
            <a:spLocks noGrp="1"/>
          </p:cNvSpPr>
          <p:nvPr>
            <p:ph type="sldNum" sz="quarter" idx="12"/>
          </p:nvPr>
        </p:nvSpPr>
        <p:spPr/>
        <p:txBody>
          <a:bodyPr/>
          <a:lstStyle/>
          <a:p>
            <a:fld id="{8E4AB7F0-DCEF-4E33-8F9A-236800A2BC76}" type="slidenum">
              <a:rPr lang="en-US" smtClean="0"/>
              <a:t>‹#›</a:t>
            </a:fld>
            <a:endParaRPr lang="en-US" dirty="0"/>
          </a:p>
        </p:txBody>
      </p:sp>
    </p:spTree>
    <p:extLst>
      <p:ext uri="{BB962C8B-B14F-4D97-AF65-F5344CB8AC3E}">
        <p14:creationId xmlns:p14="http://schemas.microsoft.com/office/powerpoint/2010/main" val="22139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89401B-C83F-452E-AD14-BB1258D73E23}"/>
              </a:ext>
            </a:extLst>
          </p:cNvPr>
          <p:cNvSpPr>
            <a:spLocks noGrp="1"/>
          </p:cNvSpPr>
          <p:nvPr>
            <p:ph type="dt" sz="half" idx="10"/>
          </p:nvPr>
        </p:nvSpPr>
        <p:spPr/>
        <p:txBody>
          <a:bodyPr/>
          <a:lstStyle/>
          <a:p>
            <a:fld id="{28043536-1AE4-4C23-983C-25CF04057281}" type="datetime1">
              <a:rPr lang="en-US" smtClean="0"/>
              <a:t>6/20/24</a:t>
            </a:fld>
            <a:endParaRPr lang="en-US" dirty="0"/>
          </a:p>
        </p:txBody>
      </p:sp>
      <p:sp>
        <p:nvSpPr>
          <p:cNvPr id="3" name="Footer Placeholder 2">
            <a:extLst>
              <a:ext uri="{FF2B5EF4-FFF2-40B4-BE49-F238E27FC236}">
                <a16:creationId xmlns:a16="http://schemas.microsoft.com/office/drawing/2014/main" id="{6DF1AC1D-810B-4C15-B148-771AA5CEF50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03C6F05-85CA-447D-B56B-3152AF94A078}"/>
              </a:ext>
            </a:extLst>
          </p:cNvPr>
          <p:cNvSpPr>
            <a:spLocks noGrp="1"/>
          </p:cNvSpPr>
          <p:nvPr>
            <p:ph type="sldNum" sz="quarter" idx="12"/>
          </p:nvPr>
        </p:nvSpPr>
        <p:spPr/>
        <p:txBody>
          <a:bodyPr/>
          <a:lstStyle/>
          <a:p>
            <a:fld id="{8E4AB7F0-DCEF-4E33-8F9A-236800A2BC76}" type="slidenum">
              <a:rPr lang="en-US" smtClean="0"/>
              <a:t>‹#›</a:t>
            </a:fld>
            <a:endParaRPr lang="en-US" dirty="0"/>
          </a:p>
        </p:txBody>
      </p:sp>
    </p:spTree>
    <p:extLst>
      <p:ext uri="{BB962C8B-B14F-4D97-AF65-F5344CB8AC3E}">
        <p14:creationId xmlns:p14="http://schemas.microsoft.com/office/powerpoint/2010/main" val="378131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2F91-B320-44CE-9B93-EB6A911156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BAD90D-35BA-4311-B47D-23D2859B11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2FFCF2-AE34-4E5B-8842-BD450508C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05387-BE61-4A54-87B4-4D94C31DA838}"/>
              </a:ext>
            </a:extLst>
          </p:cNvPr>
          <p:cNvSpPr>
            <a:spLocks noGrp="1"/>
          </p:cNvSpPr>
          <p:nvPr>
            <p:ph type="dt" sz="half" idx="10"/>
          </p:nvPr>
        </p:nvSpPr>
        <p:spPr/>
        <p:txBody>
          <a:bodyPr/>
          <a:lstStyle/>
          <a:p>
            <a:fld id="{5822FFEE-41F2-429C-8108-4D317BCB43FC}" type="datetime1">
              <a:rPr lang="en-US" smtClean="0"/>
              <a:t>6/20/24</a:t>
            </a:fld>
            <a:endParaRPr lang="en-US" dirty="0"/>
          </a:p>
        </p:txBody>
      </p:sp>
      <p:sp>
        <p:nvSpPr>
          <p:cNvPr id="6" name="Footer Placeholder 5">
            <a:extLst>
              <a:ext uri="{FF2B5EF4-FFF2-40B4-BE49-F238E27FC236}">
                <a16:creationId xmlns:a16="http://schemas.microsoft.com/office/drawing/2014/main" id="{5FC52593-22A7-4568-A873-0BEF0DF585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2F5B215-7807-45EA-AFFB-D54361E54623}"/>
              </a:ext>
            </a:extLst>
          </p:cNvPr>
          <p:cNvSpPr>
            <a:spLocks noGrp="1"/>
          </p:cNvSpPr>
          <p:nvPr>
            <p:ph type="sldNum" sz="quarter" idx="12"/>
          </p:nvPr>
        </p:nvSpPr>
        <p:spPr/>
        <p:txBody>
          <a:bodyPr/>
          <a:lstStyle/>
          <a:p>
            <a:fld id="{8E4AB7F0-DCEF-4E33-8F9A-236800A2BC76}" type="slidenum">
              <a:rPr lang="en-US" smtClean="0"/>
              <a:t>‹#›</a:t>
            </a:fld>
            <a:endParaRPr lang="en-US" dirty="0"/>
          </a:p>
        </p:txBody>
      </p:sp>
    </p:spTree>
    <p:extLst>
      <p:ext uri="{BB962C8B-B14F-4D97-AF65-F5344CB8AC3E}">
        <p14:creationId xmlns:p14="http://schemas.microsoft.com/office/powerpoint/2010/main" val="2960600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7216-F845-40AD-ABCA-C7E8C1D15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BDA26-444F-44EE-9650-BA7F8AFEA0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C722E9C-1764-48A4-BD53-BF8063D65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7BDA60-5AD3-45D1-B0F1-71233D761631}"/>
              </a:ext>
            </a:extLst>
          </p:cNvPr>
          <p:cNvSpPr>
            <a:spLocks noGrp="1"/>
          </p:cNvSpPr>
          <p:nvPr>
            <p:ph type="dt" sz="half" idx="10"/>
          </p:nvPr>
        </p:nvSpPr>
        <p:spPr/>
        <p:txBody>
          <a:bodyPr/>
          <a:lstStyle/>
          <a:p>
            <a:fld id="{08F968C6-C0B6-4102-8D7C-F7FE81FD1900}" type="datetime1">
              <a:rPr lang="en-US" smtClean="0"/>
              <a:t>6/20/24</a:t>
            </a:fld>
            <a:endParaRPr lang="en-US" dirty="0"/>
          </a:p>
        </p:txBody>
      </p:sp>
      <p:sp>
        <p:nvSpPr>
          <p:cNvPr id="6" name="Footer Placeholder 5">
            <a:extLst>
              <a:ext uri="{FF2B5EF4-FFF2-40B4-BE49-F238E27FC236}">
                <a16:creationId xmlns:a16="http://schemas.microsoft.com/office/drawing/2014/main" id="{FACB71CA-F8FB-4BDD-9D25-A3322C7213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BF5D946-1BD8-4EEC-82FC-32ECE8DFCAB5}"/>
              </a:ext>
            </a:extLst>
          </p:cNvPr>
          <p:cNvSpPr>
            <a:spLocks noGrp="1"/>
          </p:cNvSpPr>
          <p:nvPr>
            <p:ph type="sldNum" sz="quarter" idx="12"/>
          </p:nvPr>
        </p:nvSpPr>
        <p:spPr/>
        <p:txBody>
          <a:bodyPr/>
          <a:lstStyle/>
          <a:p>
            <a:fld id="{8E4AB7F0-DCEF-4E33-8F9A-236800A2BC76}" type="slidenum">
              <a:rPr lang="en-US" smtClean="0"/>
              <a:t>‹#›</a:t>
            </a:fld>
            <a:endParaRPr lang="en-US" dirty="0"/>
          </a:p>
        </p:txBody>
      </p:sp>
    </p:spTree>
    <p:extLst>
      <p:ext uri="{BB962C8B-B14F-4D97-AF65-F5344CB8AC3E}">
        <p14:creationId xmlns:p14="http://schemas.microsoft.com/office/powerpoint/2010/main" val="2527336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396F6-D8B9-46C9-9ABF-1FEFEBA726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E4293A-C24D-4757-8241-BF1ABD8720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44034-8B74-4336-8544-15F0474F3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4F25F-7092-474B-A1E4-D97EC5856615}" type="datetime1">
              <a:rPr lang="en-US" smtClean="0"/>
              <a:t>6/20/24</a:t>
            </a:fld>
            <a:endParaRPr lang="en-US" dirty="0"/>
          </a:p>
        </p:txBody>
      </p:sp>
      <p:sp>
        <p:nvSpPr>
          <p:cNvPr id="5" name="Footer Placeholder 4">
            <a:extLst>
              <a:ext uri="{FF2B5EF4-FFF2-40B4-BE49-F238E27FC236}">
                <a16:creationId xmlns:a16="http://schemas.microsoft.com/office/drawing/2014/main" id="{9A30C7A1-E953-431D-8AEF-6F8FECB97F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AA6D471-362F-49D5-A2FB-A8C885A4E685}"/>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4AB7F0-DCEF-4E33-8F9A-236800A2BC76}" type="slidenum">
              <a:rPr lang="en-US" smtClean="0"/>
              <a:t>‹#›</a:t>
            </a:fld>
            <a:endParaRPr lang="en-US" dirty="0"/>
          </a:p>
        </p:txBody>
      </p:sp>
    </p:spTree>
    <p:extLst>
      <p:ext uri="{BB962C8B-B14F-4D97-AF65-F5344CB8AC3E}">
        <p14:creationId xmlns:p14="http://schemas.microsoft.com/office/powerpoint/2010/main" val="30217246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ooverjh@ufl.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s://www.nasdaq.com/articles/the-ai-gold-rush-profiting-from-picks-and-shovels"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en-us/surface/devices/surface-pro-11th-edition"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microsoft.com/en-us/surface/devices/surface-pro-11th-edition"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apnews.com/article/microsoft-ai-recall-windows-6ba8df3f22e9fca599d20f2d5770cd95"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wired.com/story/amazons-cloud-boss-selipsky-generative-ai-hype/"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tackoverflow.blog/2024/05/13/why-do-only-a-small-percentage-of-genai-projects-actually-make-it-into-production/" TargetMode="Externa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hbr.org/2024/03/why-adopting-genai-is-so-difficult" TargetMode="Externa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hbr.org/2024/03/why-adopting-genai-is-so-difficult" TargetMode="External"/><Relationship Id="rId2" Type="http://schemas.openxmlformats.org/officeDocument/2006/relationships/hyperlink" Target="https://stackoverflow.blog/2024/05/13/why-do-only-a-small-percentage-of-genai-projects-actually-make-it-into-production/"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hyperlink" Target="https://productcoalition.com/a-comprehensive-guide-to-the-software-development-life-cycle-sdlc-15b7892e1d44"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ibm.com/topics/machine-learning" TargetMode="External"/><Relationship Id="rId2" Type="http://schemas.openxmlformats.org/officeDocument/2006/relationships/hyperlink" Target="https://www.mckinsey.com/featured-insights/mckinsey-explainers/what-is-ai" TargetMode="External"/><Relationship Id="rId1" Type="http://schemas.openxmlformats.org/officeDocument/2006/relationships/slideLayout" Target="../slideLayouts/slideLayout2.xml"/><Relationship Id="rId5" Type="http://schemas.openxmlformats.org/officeDocument/2006/relationships/hyperlink" Target="https://aws.amazon.com/what-is/gpt/" TargetMode="External"/><Relationship Id="rId4" Type="http://schemas.openxmlformats.org/officeDocument/2006/relationships/hyperlink" Target="https://www.ibm.com/topics/deep-learning"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hyperlink" Target="https://www.linkedin.com/pulse/introducing-llmops-future-mlops-generative-ai-baking-ai/" TargetMode="Externa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hyperlink" Target="https://platform.openai.com/docs/changelog"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nytimes.com/2024/02/14/technology/chatbots-sydney-tamed.html" TargetMode="External"/><Relationship Id="rId1" Type="http://schemas.openxmlformats.org/officeDocument/2006/relationships/slideLayout" Target="../slideLayouts/slideLayout2.xml"/><Relationship Id="rId6" Type="http://schemas.openxmlformats.org/officeDocument/2006/relationships/hyperlink" Target="https://www.linkedin.com/pulse/risks-ai-hallucinations-customer-service-ant-marketing-4fgkc/"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hyperlink" Target="https://www.appmatics.com/en/blog/vorteile-nachteile-chat-gp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techtarget.com/searchenterpriseai/tip/Generative-AI-ethics-8-biggest-concerns" TargetMode="External"/><Relationship Id="rId1" Type="http://schemas.openxmlformats.org/officeDocument/2006/relationships/slideLayout" Target="../slideLayouts/slideLayout2.xml"/><Relationship Id="rId6" Type="http://schemas.openxmlformats.org/officeDocument/2006/relationships/hyperlink" Target="https://www.theverge.com/2024/1/8/24030283/openai-nyt-lawsuit-fair-use-ai-copyright" TargetMode="External"/><Relationship Id="rId5" Type="http://schemas.openxmlformats.org/officeDocument/2006/relationships/image" Target="../media/image43.png"/><Relationship Id="rId4" Type="http://schemas.openxmlformats.org/officeDocument/2006/relationships/hyperlink" Target="https://www.wsj.com/articles/companies-increasingly-fear-backlash-over-their-ai-work-53aff47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romecall.org/wp-content/uploads/2022/03/RomeCall_Paper_web.pdf"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hyperlink" Target="https://www.whitehouse.gov/briefing-room/statements-releases/2023/10/30/fact-sheet-president-biden-issues-executive-order-on-safe-secure-and-trustworthy-artificial-intelligenc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analytics-vidhya/customer-segmentation-understanding-your-target-market-using-unsupervised-learning-models-c2e5f33d575b"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medium.com/@datasciencejourney100_83560/artificial-intelligence-people-are-confused-but-a-simple-tale-5e3c3d784abc" TargetMode="Externa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2203.02155.pdf"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3.ai/what-makes-c3-generative-ai-unique/"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techspot.com/news/101969-forget-hallucinations-chatgpt-has-developed-full-blown-dementia.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blog.hubspot.com/sales/regression-analysis-to-forecast-sal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google.com/machine-learning/guides/text-classification"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ubscription.packtpub.com/book/data/9781788293594/1/ch01lvl1sec12/tensorflow-for-deep-learning"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ritings.stephenwolfram.com/2023/02/what-is-chatgpt-doing-and-why-does-it-work/"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4C8F446-8BB1-4E40-B4BF-F8F82D747406}"/>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fontAlgn="auto">
              <a:spcAft>
                <a:spcPts val="600"/>
              </a:spcAft>
              <a:buClrTx/>
              <a:buSzTx/>
              <a:tabLst/>
              <a:defRPr/>
            </a:pPr>
            <a:r>
              <a:rPr kumimoji="0" lang="en-US" sz="4000" b="0" i="0" u="none" strike="noStrike" cap="none" spc="0" normalizeH="0" baseline="0" noProof="0">
                <a:ln>
                  <a:noFill/>
                </a:ln>
                <a:effectLst/>
                <a:uLnTx/>
                <a:uFillTx/>
              </a:rPr>
              <a:t>AI and </a:t>
            </a:r>
            <a:r>
              <a:rPr lang="en-US" sz="4000"/>
              <a:t>t</a:t>
            </a:r>
            <a:r>
              <a:rPr kumimoji="0" lang="en-US" sz="4000" b="0" i="0" u="none" strike="noStrike" cap="none" spc="0" normalizeH="0" baseline="0" noProof="0">
                <a:ln>
                  <a:noFill/>
                </a:ln>
                <a:effectLst/>
                <a:uLnTx/>
                <a:uFillTx/>
              </a:rPr>
              <a:t>he Business Gold Rush</a:t>
            </a:r>
          </a:p>
        </p:txBody>
      </p:sp>
      <p:pic>
        <p:nvPicPr>
          <p:cNvPr id="14" name="Picture 13" descr="A group of palm trees next to a tree&#10;&#10;Description automatically generated">
            <a:extLst>
              <a:ext uri="{FF2B5EF4-FFF2-40B4-BE49-F238E27FC236}">
                <a16:creationId xmlns:a16="http://schemas.microsoft.com/office/drawing/2014/main" id="{2FE9F788-A341-DB2E-AF16-152B5A54436C}"/>
              </a:ext>
            </a:extLst>
          </p:cNvPr>
          <p:cNvPicPr>
            <a:picLocks noChangeAspect="1"/>
          </p:cNvPicPr>
          <p:nvPr/>
        </p:nvPicPr>
        <p:blipFill rotWithShape="1">
          <a:blip r:embed="rId2">
            <a:extLst>
              <a:ext uri="{28A0092B-C50C-407E-A947-70E740481C1C}">
                <a14:useLocalDpi xmlns:a14="http://schemas.microsoft.com/office/drawing/2010/main" val="0"/>
              </a:ext>
            </a:extLst>
          </a:blip>
          <a:srcRect l="13538" r="18948" b="-1"/>
          <a:stretch/>
        </p:blipFill>
        <p:spPr>
          <a:xfrm>
            <a:off x="1" y="10"/>
            <a:ext cx="6936390" cy="6857990"/>
          </a:xfrm>
          <a:prstGeom prst="rect">
            <a:avLst/>
          </a:prstGeom>
        </p:spPr>
      </p:pic>
      <p:sp>
        <p:nvSpPr>
          <p:cNvPr id="8" name="TextBox 7">
            <a:extLst>
              <a:ext uri="{FF2B5EF4-FFF2-40B4-BE49-F238E27FC236}">
                <a16:creationId xmlns:a16="http://schemas.microsoft.com/office/drawing/2014/main" id="{ED489ECC-ED9D-C944-A875-FD78FA2F783F}"/>
              </a:ext>
            </a:extLst>
          </p:cNvPr>
          <p:cNvSpPr txBox="1"/>
          <p:nvPr/>
        </p:nvSpPr>
        <p:spPr>
          <a:xfrm>
            <a:off x="7531610" y="2434201"/>
            <a:ext cx="3822189" cy="3742762"/>
          </a:xfrm>
          <a:prstGeom prst="rect">
            <a:avLst/>
          </a:prstGeom>
        </p:spPr>
        <p:txBody>
          <a:bodyPr vert="horz" lIns="91440" tIns="45720" rIns="91440" bIns="45720" rtlCol="0">
            <a:normAutofit/>
          </a:bodyPr>
          <a:lstStyle/>
          <a:p>
            <a:pPr marR="0" lvl="0" fontAlgn="auto">
              <a:lnSpc>
                <a:spcPct val="90000"/>
              </a:lnSpc>
              <a:spcBef>
                <a:spcPts val="0"/>
              </a:spcBef>
              <a:spcAft>
                <a:spcPts val="600"/>
              </a:spcAft>
              <a:buClrTx/>
              <a:buSzTx/>
              <a:tabLst/>
              <a:defRPr/>
            </a:pPr>
            <a:r>
              <a:rPr kumimoji="0" lang="en-US" sz="2000" b="0" i="0" u="none" strike="noStrike" cap="none" spc="0" normalizeH="0" baseline="0" noProof="0" dirty="0">
                <a:ln>
                  <a:noFill/>
                </a:ln>
                <a:effectLst/>
                <a:uLnTx/>
                <a:uFillTx/>
              </a:rPr>
              <a:t>Dr. Jim Hoover</a:t>
            </a:r>
          </a:p>
          <a:p>
            <a:pPr marR="0" lvl="0" fontAlgn="auto">
              <a:lnSpc>
                <a:spcPct val="90000"/>
              </a:lnSpc>
              <a:spcBef>
                <a:spcPts val="0"/>
              </a:spcBef>
              <a:spcAft>
                <a:spcPts val="600"/>
              </a:spcAft>
              <a:buClrTx/>
              <a:buSzTx/>
              <a:tabLst/>
              <a:defRPr/>
            </a:pPr>
            <a:r>
              <a:rPr lang="en-US" sz="1400" dirty="0"/>
              <a:t>Director, Business Analytics and Artificial Intelligence Center</a:t>
            </a:r>
          </a:p>
          <a:p>
            <a:pPr marR="0" lvl="0" fontAlgn="auto">
              <a:lnSpc>
                <a:spcPct val="90000"/>
              </a:lnSpc>
              <a:spcBef>
                <a:spcPts val="0"/>
              </a:spcBef>
              <a:spcAft>
                <a:spcPts val="600"/>
              </a:spcAft>
              <a:buClrTx/>
              <a:buSzTx/>
              <a:tabLst/>
              <a:defRPr/>
            </a:pPr>
            <a:r>
              <a:rPr kumimoji="0" lang="en-US" sz="1400" b="0" i="0" u="none" strike="noStrike" cap="none" spc="0" normalizeH="0" baseline="0" noProof="0" dirty="0">
                <a:ln>
                  <a:noFill/>
                </a:ln>
                <a:effectLst/>
                <a:uLnTx/>
                <a:uFillTx/>
              </a:rPr>
              <a:t>Warrington College of Business</a:t>
            </a:r>
          </a:p>
          <a:p>
            <a:pPr marR="0" lvl="0" fontAlgn="auto">
              <a:lnSpc>
                <a:spcPct val="90000"/>
              </a:lnSpc>
              <a:spcBef>
                <a:spcPts val="0"/>
              </a:spcBef>
              <a:spcAft>
                <a:spcPts val="600"/>
              </a:spcAft>
              <a:buClrTx/>
              <a:buSzTx/>
              <a:tabLst/>
              <a:defRPr/>
            </a:pPr>
            <a:r>
              <a:rPr lang="en-US" sz="1400" dirty="0"/>
              <a:t>University of Florida</a:t>
            </a:r>
            <a:br>
              <a:rPr lang="en-US" sz="1400" dirty="0"/>
            </a:br>
            <a:br>
              <a:rPr kumimoji="0" lang="en-US" sz="1400" b="0" i="0" u="none" strike="noStrike" cap="none" spc="0" normalizeH="0" baseline="0" noProof="0" dirty="0">
                <a:ln>
                  <a:noFill/>
                </a:ln>
                <a:effectLst/>
                <a:uLnTx/>
                <a:uFillTx/>
              </a:rPr>
            </a:br>
            <a:r>
              <a:rPr kumimoji="0" lang="en-US" sz="1400" b="0" i="0" u="none" strike="noStrike" cap="none" spc="0" normalizeH="0" baseline="0" noProof="0" dirty="0">
                <a:ln>
                  <a:noFill/>
                </a:ln>
                <a:effectLst/>
                <a:uLnTx/>
                <a:uFillTx/>
                <a:hlinkClick r:id="rId3"/>
              </a:rPr>
              <a:t>hooverjh@ufl.edu</a:t>
            </a:r>
            <a:r>
              <a:rPr kumimoji="0" lang="en-US" sz="1400" b="0" i="0" u="none" strike="noStrike" cap="none" spc="0" normalizeH="0" baseline="0" noProof="0" dirty="0">
                <a:ln>
                  <a:noFill/>
                </a:ln>
                <a:effectLst/>
                <a:uLnTx/>
                <a:uFillTx/>
              </a:rPr>
              <a:t> </a:t>
            </a:r>
            <a:br>
              <a:rPr kumimoji="0" lang="en-US" sz="1400" b="0" i="0" u="none" strike="noStrike" cap="none" spc="0" normalizeH="0" baseline="0" noProof="0" dirty="0">
                <a:ln>
                  <a:noFill/>
                </a:ln>
                <a:effectLst/>
                <a:uLnTx/>
                <a:uFillTx/>
              </a:rPr>
            </a:br>
            <a:r>
              <a:rPr kumimoji="0" lang="en-US" sz="1400" b="0" i="0" u="none" strike="noStrike" cap="none" spc="0" normalizeH="0" baseline="0" noProof="0" dirty="0">
                <a:ln>
                  <a:noFill/>
                </a:ln>
                <a:effectLst/>
                <a:uLnTx/>
                <a:uFillTx/>
              </a:rPr>
              <a:t>352-294-0410</a:t>
            </a:r>
          </a:p>
        </p:txBody>
      </p:sp>
      <p:pic>
        <p:nvPicPr>
          <p:cNvPr id="16" name="Picture 15" descr="Gator.jpg">
            <a:extLst>
              <a:ext uri="{FF2B5EF4-FFF2-40B4-BE49-F238E27FC236}">
                <a16:creationId xmlns:a16="http://schemas.microsoft.com/office/drawing/2014/main" id="{5D2F7C55-71F0-62EB-598A-A06C7227F83C}"/>
              </a:ext>
            </a:extLst>
          </p:cNvPr>
          <p:cNvPicPr>
            <a:picLocks noChangeAspect="1"/>
          </p:cNvPicPr>
          <p:nvPr/>
        </p:nvPicPr>
        <p:blipFill rotWithShape="1">
          <a:blip r:embed="rId4">
            <a:extLst>
              <a:ext uri="{28A0092B-C50C-407E-A947-70E740481C1C}">
                <a14:useLocalDpi xmlns:a14="http://schemas.microsoft.com/office/drawing/2010/main" val="0"/>
              </a:ext>
            </a:extLst>
          </a:blip>
          <a:srcRect l="6268" r="3184"/>
          <a:stretch/>
        </p:blipFill>
        <p:spPr>
          <a:xfrm>
            <a:off x="9757775" y="3445727"/>
            <a:ext cx="2317316" cy="3412273"/>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 name="TextBox 1">
            <a:extLst>
              <a:ext uri="{FF2B5EF4-FFF2-40B4-BE49-F238E27FC236}">
                <a16:creationId xmlns:a16="http://schemas.microsoft.com/office/drawing/2014/main" id="{818CFD2C-6B9A-46FE-4920-820D7048232F}"/>
              </a:ext>
            </a:extLst>
          </p:cNvPr>
          <p:cNvSpPr txBox="1"/>
          <p:nvPr/>
        </p:nvSpPr>
        <p:spPr>
          <a:xfrm>
            <a:off x="7202184" y="5341432"/>
            <a:ext cx="2658331" cy="646331"/>
          </a:xfrm>
          <a:prstGeom prst="rect">
            <a:avLst/>
          </a:prstGeom>
          <a:noFill/>
        </p:spPr>
        <p:txBody>
          <a:bodyPr wrap="square" rtlCol="0">
            <a:spAutoFit/>
          </a:bodyPr>
          <a:lstStyle/>
          <a:p>
            <a:pPr algn="ctr"/>
            <a:r>
              <a:rPr lang="en-US" dirty="0"/>
              <a:t>Gator Club of Ponte Vedra</a:t>
            </a:r>
          </a:p>
          <a:p>
            <a:pPr algn="ctr"/>
            <a:r>
              <a:rPr lang="en-US" dirty="0"/>
              <a:t>6/20/2024</a:t>
            </a:r>
          </a:p>
        </p:txBody>
      </p:sp>
    </p:spTree>
    <p:extLst>
      <p:ext uri="{BB962C8B-B14F-4D97-AF65-F5344CB8AC3E}">
        <p14:creationId xmlns:p14="http://schemas.microsoft.com/office/powerpoint/2010/main" val="3608728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The AI Business Gold Rush</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10</a:t>
            </a:fld>
            <a:endParaRPr lang="en-US" dirty="0"/>
          </a:p>
        </p:txBody>
      </p:sp>
      <p:pic>
        <p:nvPicPr>
          <p:cNvPr id="8" name="Picture 7">
            <a:extLst>
              <a:ext uri="{FF2B5EF4-FFF2-40B4-BE49-F238E27FC236}">
                <a16:creationId xmlns:a16="http://schemas.microsoft.com/office/drawing/2014/main" id="{07043316-4F00-E6EC-6DC5-C3088FE815E9}"/>
              </a:ext>
            </a:extLst>
          </p:cNvPr>
          <p:cNvPicPr>
            <a:picLocks noChangeAspect="1"/>
          </p:cNvPicPr>
          <p:nvPr/>
        </p:nvPicPr>
        <p:blipFill>
          <a:blip r:embed="rId2"/>
          <a:stretch>
            <a:fillRect/>
          </a:stretch>
        </p:blipFill>
        <p:spPr>
          <a:xfrm>
            <a:off x="838200" y="1205943"/>
            <a:ext cx="5300765" cy="5652057"/>
          </a:xfrm>
          <a:prstGeom prst="rect">
            <a:avLst/>
          </a:prstGeom>
        </p:spPr>
      </p:pic>
      <p:sp>
        <p:nvSpPr>
          <p:cNvPr id="10" name="TextBox 9">
            <a:extLst>
              <a:ext uri="{FF2B5EF4-FFF2-40B4-BE49-F238E27FC236}">
                <a16:creationId xmlns:a16="http://schemas.microsoft.com/office/drawing/2014/main" id="{36BFB8B3-903B-EB64-DD67-B66403D6FA13}"/>
              </a:ext>
            </a:extLst>
          </p:cNvPr>
          <p:cNvSpPr txBox="1"/>
          <p:nvPr/>
        </p:nvSpPr>
        <p:spPr>
          <a:xfrm>
            <a:off x="4200396" y="1205943"/>
            <a:ext cx="2121093" cy="246221"/>
          </a:xfrm>
          <a:prstGeom prst="rect">
            <a:avLst/>
          </a:prstGeom>
          <a:noFill/>
        </p:spPr>
        <p:txBody>
          <a:bodyPr wrap="none" rtlCol="0">
            <a:spAutoFit/>
          </a:bodyPr>
          <a:lstStyle/>
          <a:p>
            <a:r>
              <a:rPr lang="en-US" sz="1000" dirty="0">
                <a:hlinkClick r:id="rId3"/>
              </a:rPr>
              <a:t>Hyperlink</a:t>
            </a:r>
            <a:r>
              <a:rPr lang="en-US" sz="1000" dirty="0"/>
              <a:t> to image source – NASDAQ</a:t>
            </a:r>
          </a:p>
        </p:txBody>
      </p:sp>
      <p:grpSp>
        <p:nvGrpSpPr>
          <p:cNvPr id="19" name="Group 18">
            <a:extLst>
              <a:ext uri="{FF2B5EF4-FFF2-40B4-BE49-F238E27FC236}">
                <a16:creationId xmlns:a16="http://schemas.microsoft.com/office/drawing/2014/main" id="{ABA6D206-AD80-A9C5-059F-26CC64B89C9B}"/>
              </a:ext>
            </a:extLst>
          </p:cNvPr>
          <p:cNvGrpSpPr/>
          <p:nvPr/>
        </p:nvGrpSpPr>
        <p:grpSpPr>
          <a:xfrm>
            <a:off x="6602389" y="1205943"/>
            <a:ext cx="5121059" cy="1177070"/>
            <a:chOff x="6602389" y="1205943"/>
            <a:chExt cx="5121059" cy="1177070"/>
          </a:xfrm>
        </p:grpSpPr>
        <p:sp>
          <p:nvSpPr>
            <p:cNvPr id="14" name="TextBox 13">
              <a:extLst>
                <a:ext uri="{FF2B5EF4-FFF2-40B4-BE49-F238E27FC236}">
                  <a16:creationId xmlns:a16="http://schemas.microsoft.com/office/drawing/2014/main" id="{2671F7C3-F0BF-0C1D-882D-6FBA5A81B169}"/>
                </a:ext>
              </a:extLst>
            </p:cNvPr>
            <p:cNvSpPr txBox="1"/>
            <p:nvPr/>
          </p:nvSpPr>
          <p:spPr>
            <a:xfrm>
              <a:off x="7653403" y="1205943"/>
              <a:ext cx="3019032" cy="369332"/>
            </a:xfrm>
            <a:prstGeom prst="rect">
              <a:avLst/>
            </a:prstGeom>
            <a:noFill/>
          </p:spPr>
          <p:txBody>
            <a:bodyPr wrap="none" rtlCol="0">
              <a:spAutoFit/>
            </a:bodyPr>
            <a:lstStyle/>
            <a:p>
              <a:r>
                <a:rPr lang="en-US" dirty="0"/>
                <a:t>Microsoft – Feb 2024 Earnings</a:t>
              </a:r>
            </a:p>
          </p:txBody>
        </p:sp>
        <p:pic>
          <p:nvPicPr>
            <p:cNvPr id="15" name="Picture 14">
              <a:extLst>
                <a:ext uri="{FF2B5EF4-FFF2-40B4-BE49-F238E27FC236}">
                  <a16:creationId xmlns:a16="http://schemas.microsoft.com/office/drawing/2014/main" id="{3106127E-7218-EC20-681C-5842BE47ACA1}"/>
                </a:ext>
              </a:extLst>
            </p:cNvPr>
            <p:cNvPicPr>
              <a:picLocks noChangeAspect="1"/>
            </p:cNvPicPr>
            <p:nvPr/>
          </p:nvPicPr>
          <p:blipFill>
            <a:blip r:embed="rId4"/>
            <a:stretch>
              <a:fillRect/>
            </a:stretch>
          </p:blipFill>
          <p:spPr>
            <a:xfrm>
              <a:off x="6602389" y="1575275"/>
              <a:ext cx="5121059" cy="807738"/>
            </a:xfrm>
            <a:prstGeom prst="rect">
              <a:avLst/>
            </a:prstGeom>
          </p:spPr>
        </p:pic>
      </p:grpSp>
      <p:grpSp>
        <p:nvGrpSpPr>
          <p:cNvPr id="20" name="Group 19">
            <a:extLst>
              <a:ext uri="{FF2B5EF4-FFF2-40B4-BE49-F238E27FC236}">
                <a16:creationId xmlns:a16="http://schemas.microsoft.com/office/drawing/2014/main" id="{712129A0-3AD6-703D-F2F1-2464AF493BF5}"/>
              </a:ext>
            </a:extLst>
          </p:cNvPr>
          <p:cNvGrpSpPr/>
          <p:nvPr/>
        </p:nvGrpSpPr>
        <p:grpSpPr>
          <a:xfrm>
            <a:off x="6602387" y="2752345"/>
            <a:ext cx="5121059" cy="3923092"/>
            <a:chOff x="6602387" y="2752345"/>
            <a:chExt cx="5121059" cy="3923092"/>
          </a:xfrm>
        </p:grpSpPr>
        <p:pic>
          <p:nvPicPr>
            <p:cNvPr id="16" name="Picture 15">
              <a:extLst>
                <a:ext uri="{FF2B5EF4-FFF2-40B4-BE49-F238E27FC236}">
                  <a16:creationId xmlns:a16="http://schemas.microsoft.com/office/drawing/2014/main" id="{DCA70396-B268-2392-84BA-3261B962371C}"/>
                </a:ext>
              </a:extLst>
            </p:cNvPr>
            <p:cNvPicPr>
              <a:picLocks noChangeAspect="1"/>
            </p:cNvPicPr>
            <p:nvPr/>
          </p:nvPicPr>
          <p:blipFill>
            <a:blip r:embed="rId5"/>
            <a:stretch>
              <a:fillRect/>
            </a:stretch>
          </p:blipFill>
          <p:spPr>
            <a:xfrm>
              <a:off x="7325791" y="2752345"/>
              <a:ext cx="3674253" cy="3094371"/>
            </a:xfrm>
            <a:prstGeom prst="rect">
              <a:avLst/>
            </a:prstGeom>
          </p:spPr>
        </p:pic>
        <p:pic>
          <p:nvPicPr>
            <p:cNvPr id="17" name="Picture 16">
              <a:extLst>
                <a:ext uri="{FF2B5EF4-FFF2-40B4-BE49-F238E27FC236}">
                  <a16:creationId xmlns:a16="http://schemas.microsoft.com/office/drawing/2014/main" id="{D48498EC-C565-589C-048D-2C1C94DF2B77}"/>
                </a:ext>
              </a:extLst>
            </p:cNvPr>
            <p:cNvPicPr>
              <a:picLocks noChangeAspect="1"/>
            </p:cNvPicPr>
            <p:nvPr/>
          </p:nvPicPr>
          <p:blipFill>
            <a:blip r:embed="rId6"/>
            <a:stretch>
              <a:fillRect/>
            </a:stretch>
          </p:blipFill>
          <p:spPr>
            <a:xfrm>
              <a:off x="6602387" y="5937596"/>
              <a:ext cx="5121059" cy="737841"/>
            </a:xfrm>
            <a:prstGeom prst="rect">
              <a:avLst/>
            </a:prstGeom>
          </p:spPr>
        </p:pic>
      </p:grpSp>
    </p:spTree>
    <p:extLst>
      <p:ext uri="{BB962C8B-B14F-4D97-AF65-F5344CB8AC3E}">
        <p14:creationId xmlns:p14="http://schemas.microsoft.com/office/powerpoint/2010/main" val="121369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The AI Business Gold Rush</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11</a:t>
            </a:fld>
            <a:endParaRPr lang="en-US" dirty="0"/>
          </a:p>
        </p:txBody>
      </p:sp>
      <p:pic>
        <p:nvPicPr>
          <p:cNvPr id="3" name="Picture 2">
            <a:extLst>
              <a:ext uri="{FF2B5EF4-FFF2-40B4-BE49-F238E27FC236}">
                <a16:creationId xmlns:a16="http://schemas.microsoft.com/office/drawing/2014/main" id="{3F59AA1A-2AE4-B366-CAF7-121DE3D233B2}"/>
              </a:ext>
            </a:extLst>
          </p:cNvPr>
          <p:cNvPicPr>
            <a:picLocks noChangeAspect="1"/>
          </p:cNvPicPr>
          <p:nvPr/>
        </p:nvPicPr>
        <p:blipFill>
          <a:blip r:embed="rId2"/>
          <a:stretch>
            <a:fillRect/>
          </a:stretch>
        </p:blipFill>
        <p:spPr>
          <a:xfrm>
            <a:off x="2518025" y="1325366"/>
            <a:ext cx="6444956" cy="5272724"/>
          </a:xfrm>
          <a:prstGeom prst="rect">
            <a:avLst/>
          </a:prstGeom>
        </p:spPr>
      </p:pic>
      <p:sp>
        <p:nvSpPr>
          <p:cNvPr id="7" name="TextBox 6">
            <a:extLst>
              <a:ext uri="{FF2B5EF4-FFF2-40B4-BE49-F238E27FC236}">
                <a16:creationId xmlns:a16="http://schemas.microsoft.com/office/drawing/2014/main" id="{D15B30D6-3F49-05E6-6E66-CC85110D4415}"/>
              </a:ext>
            </a:extLst>
          </p:cNvPr>
          <p:cNvSpPr txBox="1"/>
          <p:nvPr/>
        </p:nvSpPr>
        <p:spPr>
          <a:xfrm>
            <a:off x="3687202" y="1005216"/>
            <a:ext cx="4542398" cy="246221"/>
          </a:xfrm>
          <a:prstGeom prst="rect">
            <a:avLst/>
          </a:prstGeom>
          <a:noFill/>
        </p:spPr>
        <p:txBody>
          <a:bodyPr wrap="square">
            <a:spAutoFit/>
          </a:bodyPr>
          <a:lstStyle/>
          <a:p>
            <a:r>
              <a:rPr lang="en-US" sz="1000" dirty="0">
                <a:hlinkClick r:id="rId3"/>
              </a:rPr>
              <a:t>https://www.microsoft.com/en-us/surface/devices/surface-pro-11th-edition</a:t>
            </a:r>
            <a:r>
              <a:rPr lang="en-US" sz="1000" dirty="0"/>
              <a:t> </a:t>
            </a:r>
          </a:p>
        </p:txBody>
      </p:sp>
    </p:spTree>
    <p:extLst>
      <p:ext uri="{BB962C8B-B14F-4D97-AF65-F5344CB8AC3E}">
        <p14:creationId xmlns:p14="http://schemas.microsoft.com/office/powerpoint/2010/main" val="781238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The AI Business Gold Rush</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12</a:t>
            </a:fld>
            <a:endParaRPr lang="en-US" dirty="0"/>
          </a:p>
        </p:txBody>
      </p:sp>
      <p:sp>
        <p:nvSpPr>
          <p:cNvPr id="7" name="TextBox 6">
            <a:extLst>
              <a:ext uri="{FF2B5EF4-FFF2-40B4-BE49-F238E27FC236}">
                <a16:creationId xmlns:a16="http://schemas.microsoft.com/office/drawing/2014/main" id="{D15B30D6-3F49-05E6-6E66-CC85110D4415}"/>
              </a:ext>
            </a:extLst>
          </p:cNvPr>
          <p:cNvSpPr txBox="1"/>
          <p:nvPr/>
        </p:nvSpPr>
        <p:spPr>
          <a:xfrm>
            <a:off x="3687202" y="1005216"/>
            <a:ext cx="4542398" cy="246221"/>
          </a:xfrm>
          <a:prstGeom prst="rect">
            <a:avLst/>
          </a:prstGeom>
          <a:noFill/>
        </p:spPr>
        <p:txBody>
          <a:bodyPr wrap="square">
            <a:spAutoFit/>
          </a:bodyPr>
          <a:lstStyle/>
          <a:p>
            <a:r>
              <a:rPr lang="en-US" sz="1000" dirty="0">
                <a:hlinkClick r:id="rId2"/>
              </a:rPr>
              <a:t>https://www.microsoft.com/en-us/surface/devices/surface-pro-11th-edition</a:t>
            </a:r>
            <a:r>
              <a:rPr lang="en-US" sz="1000" dirty="0"/>
              <a:t> </a:t>
            </a:r>
          </a:p>
        </p:txBody>
      </p:sp>
      <p:grpSp>
        <p:nvGrpSpPr>
          <p:cNvPr id="8" name="Group 7">
            <a:extLst>
              <a:ext uri="{FF2B5EF4-FFF2-40B4-BE49-F238E27FC236}">
                <a16:creationId xmlns:a16="http://schemas.microsoft.com/office/drawing/2014/main" id="{C95D4861-4533-6D9D-F698-BC1D50FA7BE8}"/>
              </a:ext>
            </a:extLst>
          </p:cNvPr>
          <p:cNvGrpSpPr/>
          <p:nvPr/>
        </p:nvGrpSpPr>
        <p:grpSpPr>
          <a:xfrm>
            <a:off x="2373201" y="1579390"/>
            <a:ext cx="7772400" cy="4370959"/>
            <a:chOff x="3267053" y="1579390"/>
            <a:chExt cx="7772400" cy="4370959"/>
          </a:xfrm>
        </p:grpSpPr>
        <p:pic>
          <p:nvPicPr>
            <p:cNvPr id="5" name="Picture 4">
              <a:extLst>
                <a:ext uri="{FF2B5EF4-FFF2-40B4-BE49-F238E27FC236}">
                  <a16:creationId xmlns:a16="http://schemas.microsoft.com/office/drawing/2014/main" id="{8D9E4762-56A0-9E4E-EDD0-86A916D28A7F}"/>
                </a:ext>
              </a:extLst>
            </p:cNvPr>
            <p:cNvPicPr>
              <a:picLocks noChangeAspect="1"/>
            </p:cNvPicPr>
            <p:nvPr/>
          </p:nvPicPr>
          <p:blipFill>
            <a:blip r:embed="rId3"/>
            <a:stretch>
              <a:fillRect/>
            </a:stretch>
          </p:blipFill>
          <p:spPr>
            <a:xfrm>
              <a:off x="3267053" y="1579390"/>
              <a:ext cx="7772400" cy="4370959"/>
            </a:xfrm>
            <a:prstGeom prst="rect">
              <a:avLst/>
            </a:prstGeom>
          </p:spPr>
        </p:pic>
        <p:pic>
          <p:nvPicPr>
            <p:cNvPr id="6" name="Picture 5">
              <a:extLst>
                <a:ext uri="{FF2B5EF4-FFF2-40B4-BE49-F238E27FC236}">
                  <a16:creationId xmlns:a16="http://schemas.microsoft.com/office/drawing/2014/main" id="{4C2B3BCA-D11A-5FF3-0E97-CFB743ADA429}"/>
                </a:ext>
              </a:extLst>
            </p:cNvPr>
            <p:cNvPicPr>
              <a:picLocks noChangeAspect="1"/>
            </p:cNvPicPr>
            <p:nvPr/>
          </p:nvPicPr>
          <p:blipFill>
            <a:blip r:embed="rId4"/>
            <a:stretch>
              <a:fillRect/>
            </a:stretch>
          </p:blipFill>
          <p:spPr>
            <a:xfrm>
              <a:off x="9286853" y="2992637"/>
              <a:ext cx="1752600" cy="2152650"/>
            </a:xfrm>
            <a:prstGeom prst="rect">
              <a:avLst/>
            </a:prstGeom>
          </p:spPr>
        </p:pic>
      </p:grpSp>
    </p:spTree>
    <p:extLst>
      <p:ext uri="{BB962C8B-B14F-4D97-AF65-F5344CB8AC3E}">
        <p14:creationId xmlns:p14="http://schemas.microsoft.com/office/powerpoint/2010/main" val="2893202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The AI Business Gold Rush</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13</a:t>
            </a:fld>
            <a:endParaRPr lang="en-US" dirty="0"/>
          </a:p>
        </p:txBody>
      </p:sp>
      <p:pic>
        <p:nvPicPr>
          <p:cNvPr id="5" name="Picture 4">
            <a:extLst>
              <a:ext uri="{FF2B5EF4-FFF2-40B4-BE49-F238E27FC236}">
                <a16:creationId xmlns:a16="http://schemas.microsoft.com/office/drawing/2014/main" id="{E4F05AB7-DE8F-37F8-5FA1-1615AF6FA13F}"/>
              </a:ext>
            </a:extLst>
          </p:cNvPr>
          <p:cNvPicPr>
            <a:picLocks noChangeAspect="1"/>
          </p:cNvPicPr>
          <p:nvPr/>
        </p:nvPicPr>
        <p:blipFill rotWithShape="1">
          <a:blip r:embed="rId2"/>
          <a:srcRect r="4905"/>
          <a:stretch/>
        </p:blipFill>
        <p:spPr>
          <a:xfrm>
            <a:off x="939963" y="1240077"/>
            <a:ext cx="4627651" cy="5617923"/>
          </a:xfrm>
          <a:prstGeom prst="rect">
            <a:avLst/>
          </a:prstGeom>
        </p:spPr>
      </p:pic>
      <p:sp>
        <p:nvSpPr>
          <p:cNvPr id="8" name="TextBox 7">
            <a:extLst>
              <a:ext uri="{FF2B5EF4-FFF2-40B4-BE49-F238E27FC236}">
                <a16:creationId xmlns:a16="http://schemas.microsoft.com/office/drawing/2014/main" id="{3E7154C6-2A0C-D7B7-53D9-F41ED08C0FE6}"/>
              </a:ext>
            </a:extLst>
          </p:cNvPr>
          <p:cNvSpPr txBox="1"/>
          <p:nvPr/>
        </p:nvSpPr>
        <p:spPr>
          <a:xfrm>
            <a:off x="4632519" y="2857341"/>
            <a:ext cx="780983" cy="276999"/>
          </a:xfrm>
          <a:prstGeom prst="rect">
            <a:avLst/>
          </a:prstGeom>
          <a:noFill/>
        </p:spPr>
        <p:txBody>
          <a:bodyPr wrap="none" rtlCol="0">
            <a:spAutoFit/>
          </a:bodyPr>
          <a:lstStyle/>
          <a:p>
            <a:r>
              <a:rPr lang="en-US" sz="1200" dirty="0">
                <a:solidFill>
                  <a:schemeClr val="bg1"/>
                </a:solidFill>
                <a:hlinkClick r:id="rId3">
                  <a:extLst>
                    <a:ext uri="{A12FA001-AC4F-418D-AE19-62706E023703}">
                      <ahyp:hlinkClr xmlns:ahyp="http://schemas.microsoft.com/office/drawing/2018/hyperlinkcolor" val="tx"/>
                    </a:ext>
                  </a:extLst>
                </a:hlinkClick>
              </a:rPr>
              <a:t>Hyperlink</a:t>
            </a:r>
            <a:endParaRPr lang="en-US" sz="1200" dirty="0">
              <a:solidFill>
                <a:schemeClr val="bg1"/>
              </a:solidFill>
            </a:endParaRPr>
          </a:p>
        </p:txBody>
      </p:sp>
      <p:pic>
        <p:nvPicPr>
          <p:cNvPr id="9" name="Picture 8">
            <a:extLst>
              <a:ext uri="{FF2B5EF4-FFF2-40B4-BE49-F238E27FC236}">
                <a16:creationId xmlns:a16="http://schemas.microsoft.com/office/drawing/2014/main" id="{559193F2-2382-8DCF-952C-5494650F8A65}"/>
              </a:ext>
            </a:extLst>
          </p:cNvPr>
          <p:cNvPicPr>
            <a:picLocks noChangeAspect="1"/>
          </p:cNvPicPr>
          <p:nvPr/>
        </p:nvPicPr>
        <p:blipFill>
          <a:blip r:embed="rId4"/>
          <a:stretch>
            <a:fillRect/>
          </a:stretch>
        </p:blipFill>
        <p:spPr>
          <a:xfrm>
            <a:off x="5869970" y="1240077"/>
            <a:ext cx="6033498" cy="4207571"/>
          </a:xfrm>
          <a:prstGeom prst="rect">
            <a:avLst/>
          </a:prstGeom>
        </p:spPr>
      </p:pic>
    </p:spTree>
    <p:extLst>
      <p:ext uri="{BB962C8B-B14F-4D97-AF65-F5344CB8AC3E}">
        <p14:creationId xmlns:p14="http://schemas.microsoft.com/office/powerpoint/2010/main" val="142225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The AI Business Gold Rush</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14</a:t>
            </a:fld>
            <a:endParaRPr lang="en-US" dirty="0"/>
          </a:p>
        </p:txBody>
      </p:sp>
      <p:sp>
        <p:nvSpPr>
          <p:cNvPr id="3" name="Content Placeholder 2">
            <a:extLst>
              <a:ext uri="{FF2B5EF4-FFF2-40B4-BE49-F238E27FC236}">
                <a16:creationId xmlns:a16="http://schemas.microsoft.com/office/drawing/2014/main" id="{AD59FDA3-A78E-9D4D-EE35-D988E538E096}"/>
              </a:ext>
            </a:extLst>
          </p:cNvPr>
          <p:cNvSpPr txBox="1">
            <a:spLocks/>
          </p:cNvSpPr>
          <p:nvPr/>
        </p:nvSpPr>
        <p:spPr>
          <a:xfrm>
            <a:off x="838200" y="1218469"/>
            <a:ext cx="10515600" cy="5407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What are CEOs using </a:t>
            </a:r>
            <a:r>
              <a:rPr lang="en-US" b="1" dirty="0" err="1"/>
              <a:t>ChatGPT</a:t>
            </a:r>
            <a:r>
              <a:rPr lang="en-US" b="1" dirty="0"/>
              <a:t> / Gen AI to do?</a:t>
            </a:r>
          </a:p>
          <a:p>
            <a:pPr lvl="1">
              <a:buFont typeface="Wingdings" pitchFamily="2" charset="2"/>
              <a:buChar char="§"/>
            </a:pPr>
            <a:r>
              <a:rPr lang="en-US" dirty="0"/>
              <a:t>Primarily creative actions (particularly for marketing)</a:t>
            </a:r>
          </a:p>
          <a:p>
            <a:pPr lvl="2">
              <a:buFont typeface="Courier New" panose="02070309020205020404" pitchFamily="49" charset="0"/>
              <a:buChar char="o"/>
            </a:pPr>
            <a:r>
              <a:rPr lang="en-US" dirty="0"/>
              <a:t>Ad Copy</a:t>
            </a:r>
          </a:p>
          <a:p>
            <a:pPr lvl="2">
              <a:buFont typeface="Courier New" panose="02070309020205020404" pitchFamily="49" charset="0"/>
              <a:buChar char="o"/>
            </a:pPr>
            <a:r>
              <a:rPr lang="en-US" dirty="0"/>
              <a:t>SEO</a:t>
            </a:r>
          </a:p>
          <a:p>
            <a:pPr lvl="2">
              <a:buFont typeface="Courier New" panose="02070309020205020404" pitchFamily="49" charset="0"/>
              <a:buChar char="o"/>
            </a:pPr>
            <a:r>
              <a:rPr lang="en-US" dirty="0"/>
              <a:t>Software coding assistance</a:t>
            </a:r>
          </a:p>
          <a:p>
            <a:pPr lvl="2">
              <a:buFont typeface="Courier New" panose="02070309020205020404" pitchFamily="49" charset="0"/>
              <a:buChar char="o"/>
            </a:pPr>
            <a:r>
              <a:rPr lang="en-US" dirty="0"/>
              <a:t>Images for marketing</a:t>
            </a:r>
          </a:p>
          <a:p>
            <a:pPr lvl="2">
              <a:buFont typeface="Courier New" panose="02070309020205020404" pitchFamily="49" charset="0"/>
              <a:buChar char="o"/>
            </a:pPr>
            <a:r>
              <a:rPr lang="en-US" dirty="0"/>
              <a:t>Marketing campaign ideas</a:t>
            </a:r>
          </a:p>
          <a:p>
            <a:r>
              <a:rPr lang="en-US" b="1" dirty="0"/>
              <a:t>Some are saying they are laying off white collar workers as a result</a:t>
            </a:r>
          </a:p>
          <a:p>
            <a:pPr lvl="1">
              <a:buFont typeface="Wingdings" pitchFamily="2" charset="2"/>
              <a:buChar char="§"/>
            </a:pPr>
            <a:r>
              <a:rPr lang="en-US" dirty="0"/>
              <a:t>By one tracker, US firms have announced 4,600 job cuts since May related to artificial intelligence. Source Bloomberg (2/8/24)</a:t>
            </a:r>
          </a:p>
          <a:p>
            <a:pPr lvl="1">
              <a:buFont typeface="Wingdings" pitchFamily="2" charset="2"/>
              <a:buChar char="§"/>
            </a:pPr>
            <a:r>
              <a:rPr lang="en-US" dirty="0"/>
              <a:t>But many of these layoffs are of others in order to hire AI workers</a:t>
            </a:r>
          </a:p>
          <a:p>
            <a:pPr lvl="1">
              <a:buFont typeface="Wingdings" pitchFamily="2" charset="2"/>
              <a:buChar char="§"/>
            </a:pPr>
            <a:endParaRPr lang="en-US" dirty="0"/>
          </a:p>
          <a:p>
            <a:r>
              <a:rPr lang="en-US" b="1" dirty="0"/>
              <a:t>How are You using or planning to use Gen AI?</a:t>
            </a:r>
          </a:p>
          <a:p>
            <a:pPr lvl="1">
              <a:buFont typeface="Wingdings" pitchFamily="2" charset="2"/>
              <a:buChar char="§"/>
            </a:pPr>
            <a:endParaRPr lang="en-US" dirty="0"/>
          </a:p>
        </p:txBody>
      </p:sp>
      <p:pic>
        <p:nvPicPr>
          <p:cNvPr id="5" name="Picture 4" descr="California Gold Rush Facts and History - History for Kids">
            <a:extLst>
              <a:ext uri="{FF2B5EF4-FFF2-40B4-BE49-F238E27FC236}">
                <a16:creationId xmlns:a16="http://schemas.microsoft.com/office/drawing/2014/main" id="{115DC28B-39E4-8F4D-0392-02F0F42024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94" r="18783"/>
          <a:stretch/>
        </p:blipFill>
        <p:spPr bwMode="auto">
          <a:xfrm>
            <a:off x="9244208" y="566803"/>
            <a:ext cx="2362946" cy="2862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Is the Gold Rush for Gen AI a Bubble?</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15</a:t>
            </a:fld>
            <a:endParaRPr lang="en-US" dirty="0"/>
          </a:p>
        </p:txBody>
      </p:sp>
      <p:sp>
        <p:nvSpPr>
          <p:cNvPr id="6" name="TextBox 5">
            <a:extLst>
              <a:ext uri="{FF2B5EF4-FFF2-40B4-BE49-F238E27FC236}">
                <a16:creationId xmlns:a16="http://schemas.microsoft.com/office/drawing/2014/main" id="{AC5BB0B2-38FE-9C28-242A-29108F67C3B4}"/>
              </a:ext>
            </a:extLst>
          </p:cNvPr>
          <p:cNvSpPr txBox="1"/>
          <p:nvPr/>
        </p:nvSpPr>
        <p:spPr>
          <a:xfrm>
            <a:off x="4045906" y="6416829"/>
            <a:ext cx="2310954" cy="307777"/>
          </a:xfrm>
          <a:prstGeom prst="rect">
            <a:avLst/>
          </a:prstGeom>
          <a:noFill/>
        </p:spPr>
        <p:txBody>
          <a:bodyPr wrap="none" rtlCol="0">
            <a:spAutoFit/>
          </a:bodyPr>
          <a:lstStyle/>
          <a:p>
            <a:r>
              <a:rPr lang="en-US" sz="1400" dirty="0">
                <a:hlinkClick r:id="rId2"/>
              </a:rPr>
              <a:t>Hyperlink</a:t>
            </a:r>
            <a:r>
              <a:rPr lang="en-US" sz="1400" dirty="0"/>
              <a:t> to Article on Wired</a:t>
            </a:r>
          </a:p>
        </p:txBody>
      </p:sp>
      <p:pic>
        <p:nvPicPr>
          <p:cNvPr id="7" name="Picture 6">
            <a:extLst>
              <a:ext uri="{FF2B5EF4-FFF2-40B4-BE49-F238E27FC236}">
                <a16:creationId xmlns:a16="http://schemas.microsoft.com/office/drawing/2014/main" id="{C64A2672-E98E-947B-98B3-613D8330D60C}"/>
              </a:ext>
            </a:extLst>
          </p:cNvPr>
          <p:cNvPicPr>
            <a:picLocks noChangeAspect="1"/>
          </p:cNvPicPr>
          <p:nvPr/>
        </p:nvPicPr>
        <p:blipFill>
          <a:blip r:embed="rId3"/>
          <a:stretch>
            <a:fillRect/>
          </a:stretch>
        </p:blipFill>
        <p:spPr>
          <a:xfrm>
            <a:off x="5435763" y="3156559"/>
            <a:ext cx="5918037" cy="2763657"/>
          </a:xfrm>
          <a:prstGeom prst="rect">
            <a:avLst/>
          </a:prstGeom>
        </p:spPr>
      </p:pic>
      <p:pic>
        <p:nvPicPr>
          <p:cNvPr id="8" name="Picture 7">
            <a:extLst>
              <a:ext uri="{FF2B5EF4-FFF2-40B4-BE49-F238E27FC236}">
                <a16:creationId xmlns:a16="http://schemas.microsoft.com/office/drawing/2014/main" id="{B2BEDC57-8676-2F44-440F-1630C08B335D}"/>
              </a:ext>
            </a:extLst>
          </p:cNvPr>
          <p:cNvPicPr>
            <a:picLocks noChangeAspect="1"/>
          </p:cNvPicPr>
          <p:nvPr/>
        </p:nvPicPr>
        <p:blipFill>
          <a:blip r:embed="rId4"/>
          <a:stretch>
            <a:fillRect/>
          </a:stretch>
        </p:blipFill>
        <p:spPr>
          <a:xfrm>
            <a:off x="838200" y="1088839"/>
            <a:ext cx="7772400" cy="787400"/>
          </a:xfrm>
          <a:prstGeom prst="rect">
            <a:avLst/>
          </a:prstGeom>
        </p:spPr>
      </p:pic>
      <p:pic>
        <p:nvPicPr>
          <p:cNvPr id="9" name="Picture 8">
            <a:extLst>
              <a:ext uri="{FF2B5EF4-FFF2-40B4-BE49-F238E27FC236}">
                <a16:creationId xmlns:a16="http://schemas.microsoft.com/office/drawing/2014/main" id="{72220B2F-7E45-58BE-2F31-2D9AB79A61D9}"/>
              </a:ext>
            </a:extLst>
          </p:cNvPr>
          <p:cNvPicPr>
            <a:picLocks noChangeAspect="1"/>
          </p:cNvPicPr>
          <p:nvPr/>
        </p:nvPicPr>
        <p:blipFill>
          <a:blip r:embed="rId5"/>
          <a:stretch>
            <a:fillRect/>
          </a:stretch>
        </p:blipFill>
        <p:spPr>
          <a:xfrm>
            <a:off x="719203" y="1870951"/>
            <a:ext cx="7772400" cy="1089243"/>
          </a:xfrm>
          <a:prstGeom prst="rect">
            <a:avLst/>
          </a:prstGeom>
        </p:spPr>
      </p:pic>
      <p:sp>
        <p:nvSpPr>
          <p:cNvPr id="10" name="TextBox 9">
            <a:extLst>
              <a:ext uri="{FF2B5EF4-FFF2-40B4-BE49-F238E27FC236}">
                <a16:creationId xmlns:a16="http://schemas.microsoft.com/office/drawing/2014/main" id="{5EB65065-2796-3BE2-FC3A-4966800F5EA3}"/>
              </a:ext>
            </a:extLst>
          </p:cNvPr>
          <p:cNvSpPr txBox="1"/>
          <p:nvPr/>
        </p:nvSpPr>
        <p:spPr>
          <a:xfrm>
            <a:off x="838199" y="3301549"/>
            <a:ext cx="4206411" cy="2031325"/>
          </a:xfrm>
          <a:prstGeom prst="rect">
            <a:avLst/>
          </a:prstGeom>
          <a:noFill/>
        </p:spPr>
        <p:txBody>
          <a:bodyPr wrap="square" rtlCol="0">
            <a:spAutoFit/>
          </a:bodyPr>
          <a:lstStyle/>
          <a:p>
            <a:pPr marL="173038" indent="-173038">
              <a:buFont typeface="Arial" panose="020B0604020202020204" pitchFamily="34" charset="0"/>
              <a:buChar char="•"/>
            </a:pPr>
            <a:r>
              <a:rPr lang="en-US" dirty="0"/>
              <a:t>Similar to the dot-com bubble?</a:t>
            </a:r>
          </a:p>
          <a:p>
            <a:pPr marL="173038" indent="-173038">
              <a:buFont typeface="Arial" panose="020B0604020202020204" pitchFamily="34" charset="0"/>
              <a:buChar char="•"/>
            </a:pPr>
            <a:r>
              <a:rPr lang="en-US" dirty="0"/>
              <a:t>Like other business fads?</a:t>
            </a:r>
          </a:p>
          <a:p>
            <a:pPr marL="173038" indent="-173038">
              <a:buFont typeface="Arial" panose="020B0604020202020204" pitchFamily="34" charset="0"/>
              <a:buChar char="•"/>
            </a:pPr>
            <a:r>
              <a:rPr lang="en-US" dirty="0"/>
              <a:t>Some companies will be disappointed</a:t>
            </a:r>
          </a:p>
          <a:p>
            <a:pPr marL="173038" indent="-173038">
              <a:buFont typeface="Arial" panose="020B0604020202020204" pitchFamily="34" charset="0"/>
              <a:buChar char="•"/>
            </a:pPr>
            <a:r>
              <a:rPr lang="en-US" dirty="0"/>
              <a:t>Some will invest in the wrong technologies</a:t>
            </a:r>
          </a:p>
          <a:p>
            <a:pPr marL="173038" indent="-173038">
              <a:buFont typeface="Arial" panose="020B0604020202020204" pitchFamily="34" charset="0"/>
              <a:buChar char="•"/>
            </a:pPr>
            <a:r>
              <a:rPr lang="en-US" dirty="0"/>
              <a:t>Some will fail to see the return on investment</a:t>
            </a:r>
          </a:p>
        </p:txBody>
      </p:sp>
    </p:spTree>
    <p:extLst>
      <p:ext uri="{BB962C8B-B14F-4D97-AF65-F5344CB8AC3E}">
        <p14:creationId xmlns:p14="http://schemas.microsoft.com/office/powerpoint/2010/main" val="2527107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7DEF3B-39B0-4575-9F76-364D63202589}"/>
              </a:ext>
            </a:extLst>
          </p:cNvPr>
          <p:cNvPicPr>
            <a:picLocks noChangeAspect="1"/>
          </p:cNvPicPr>
          <p:nvPr/>
        </p:nvPicPr>
        <p:blipFill>
          <a:blip r:embed="rId2"/>
          <a:stretch>
            <a:fillRect/>
          </a:stretch>
        </p:blipFill>
        <p:spPr>
          <a:xfrm>
            <a:off x="5592729" y="1171879"/>
            <a:ext cx="5955610" cy="4929699"/>
          </a:xfrm>
          <a:prstGeom prst="rect">
            <a:avLst/>
          </a:prstGeom>
        </p:spPr>
      </p:pic>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Is the Gold Rush for Gen AI a Bubble?</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16</a:t>
            </a:fld>
            <a:endParaRPr lang="en-US" dirty="0"/>
          </a:p>
        </p:txBody>
      </p:sp>
      <p:pic>
        <p:nvPicPr>
          <p:cNvPr id="3" name="Picture 2">
            <a:extLst>
              <a:ext uri="{FF2B5EF4-FFF2-40B4-BE49-F238E27FC236}">
                <a16:creationId xmlns:a16="http://schemas.microsoft.com/office/drawing/2014/main" id="{B02B5365-DBAA-A92A-5DA2-C2756FB557F0}"/>
              </a:ext>
            </a:extLst>
          </p:cNvPr>
          <p:cNvPicPr>
            <a:picLocks noChangeAspect="1"/>
          </p:cNvPicPr>
          <p:nvPr/>
        </p:nvPicPr>
        <p:blipFill>
          <a:blip r:embed="rId3"/>
          <a:stretch>
            <a:fillRect/>
          </a:stretch>
        </p:blipFill>
        <p:spPr>
          <a:xfrm>
            <a:off x="344002" y="1171879"/>
            <a:ext cx="5248727" cy="5686121"/>
          </a:xfrm>
          <a:prstGeom prst="rect">
            <a:avLst/>
          </a:prstGeom>
        </p:spPr>
      </p:pic>
    </p:spTree>
    <p:extLst>
      <p:ext uri="{BB962C8B-B14F-4D97-AF65-F5344CB8AC3E}">
        <p14:creationId xmlns:p14="http://schemas.microsoft.com/office/powerpoint/2010/main" val="996372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Is the Gold Rush for Gen AI a Bubble?</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17</a:t>
            </a:fld>
            <a:endParaRPr lang="en-US" dirty="0"/>
          </a:p>
        </p:txBody>
      </p:sp>
      <p:pic>
        <p:nvPicPr>
          <p:cNvPr id="8" name="Picture 7">
            <a:extLst>
              <a:ext uri="{FF2B5EF4-FFF2-40B4-BE49-F238E27FC236}">
                <a16:creationId xmlns:a16="http://schemas.microsoft.com/office/drawing/2014/main" id="{50CA894A-B5D7-C30C-8B28-241508611BF0}"/>
              </a:ext>
            </a:extLst>
          </p:cNvPr>
          <p:cNvPicPr>
            <a:picLocks noChangeAspect="1"/>
          </p:cNvPicPr>
          <p:nvPr/>
        </p:nvPicPr>
        <p:blipFill>
          <a:blip r:embed="rId2"/>
          <a:stretch>
            <a:fillRect/>
          </a:stretch>
        </p:blipFill>
        <p:spPr>
          <a:xfrm>
            <a:off x="467847" y="1152394"/>
            <a:ext cx="4065087" cy="5555293"/>
          </a:xfrm>
          <a:prstGeom prst="rect">
            <a:avLst/>
          </a:prstGeom>
        </p:spPr>
      </p:pic>
      <p:sp>
        <p:nvSpPr>
          <p:cNvPr id="9" name="TextBox 8">
            <a:extLst>
              <a:ext uri="{FF2B5EF4-FFF2-40B4-BE49-F238E27FC236}">
                <a16:creationId xmlns:a16="http://schemas.microsoft.com/office/drawing/2014/main" id="{1F5A9F00-DDC8-9CCB-BA46-3B239FEC1B8F}"/>
              </a:ext>
            </a:extLst>
          </p:cNvPr>
          <p:cNvSpPr txBox="1"/>
          <p:nvPr/>
        </p:nvSpPr>
        <p:spPr>
          <a:xfrm>
            <a:off x="3751951" y="1676940"/>
            <a:ext cx="780983" cy="276999"/>
          </a:xfrm>
          <a:prstGeom prst="rect">
            <a:avLst/>
          </a:prstGeom>
          <a:noFill/>
        </p:spPr>
        <p:txBody>
          <a:bodyPr wrap="none" rtlCol="0">
            <a:spAutoFit/>
          </a:bodyPr>
          <a:lstStyle/>
          <a:p>
            <a:r>
              <a:rPr lang="en-US" sz="1200" dirty="0">
                <a:hlinkClick r:id="rId3"/>
              </a:rPr>
              <a:t>Hyperlink</a:t>
            </a:r>
            <a:endParaRPr lang="en-US" sz="1200" dirty="0"/>
          </a:p>
        </p:txBody>
      </p:sp>
      <p:pic>
        <p:nvPicPr>
          <p:cNvPr id="11" name="Picture 10">
            <a:extLst>
              <a:ext uri="{FF2B5EF4-FFF2-40B4-BE49-F238E27FC236}">
                <a16:creationId xmlns:a16="http://schemas.microsoft.com/office/drawing/2014/main" id="{1CDF28E5-7546-D156-1D8E-C1A0E66A7A58}"/>
              </a:ext>
            </a:extLst>
          </p:cNvPr>
          <p:cNvPicPr>
            <a:picLocks noChangeAspect="1"/>
          </p:cNvPicPr>
          <p:nvPr/>
        </p:nvPicPr>
        <p:blipFill>
          <a:blip r:embed="rId4"/>
          <a:stretch>
            <a:fillRect/>
          </a:stretch>
        </p:blipFill>
        <p:spPr>
          <a:xfrm>
            <a:off x="5916608" y="1271881"/>
            <a:ext cx="5437192" cy="5367403"/>
          </a:xfrm>
          <a:prstGeom prst="rect">
            <a:avLst/>
          </a:prstGeom>
        </p:spPr>
      </p:pic>
      <p:sp>
        <p:nvSpPr>
          <p:cNvPr id="12" name="TextBox 11">
            <a:extLst>
              <a:ext uri="{FF2B5EF4-FFF2-40B4-BE49-F238E27FC236}">
                <a16:creationId xmlns:a16="http://schemas.microsoft.com/office/drawing/2014/main" id="{581DC6DF-07DA-8158-EF7D-691E1C1640F3}"/>
              </a:ext>
            </a:extLst>
          </p:cNvPr>
          <p:cNvSpPr txBox="1"/>
          <p:nvPr/>
        </p:nvSpPr>
        <p:spPr>
          <a:xfrm>
            <a:off x="8929087" y="1271881"/>
            <a:ext cx="780983" cy="276999"/>
          </a:xfrm>
          <a:prstGeom prst="rect">
            <a:avLst/>
          </a:prstGeom>
          <a:noFill/>
        </p:spPr>
        <p:txBody>
          <a:bodyPr wrap="none" rtlCol="0">
            <a:spAutoFit/>
          </a:bodyPr>
          <a:lstStyle/>
          <a:p>
            <a:r>
              <a:rPr lang="en-US" sz="1200" dirty="0">
                <a:hlinkClick r:id="rId5"/>
              </a:rPr>
              <a:t>Hyperlink</a:t>
            </a:r>
            <a:endParaRPr lang="en-US" sz="1200" dirty="0"/>
          </a:p>
        </p:txBody>
      </p:sp>
    </p:spTree>
    <p:extLst>
      <p:ext uri="{BB962C8B-B14F-4D97-AF65-F5344CB8AC3E}">
        <p14:creationId xmlns:p14="http://schemas.microsoft.com/office/powerpoint/2010/main" val="719214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Is the Gold Rush for Gen AI a Bubble?</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18</a:t>
            </a:fld>
            <a:endParaRPr lang="en-US" dirty="0"/>
          </a:p>
        </p:txBody>
      </p:sp>
      <p:sp>
        <p:nvSpPr>
          <p:cNvPr id="9" name="TextBox 8">
            <a:extLst>
              <a:ext uri="{FF2B5EF4-FFF2-40B4-BE49-F238E27FC236}">
                <a16:creationId xmlns:a16="http://schemas.microsoft.com/office/drawing/2014/main" id="{1F5A9F00-DDC8-9CCB-BA46-3B239FEC1B8F}"/>
              </a:ext>
            </a:extLst>
          </p:cNvPr>
          <p:cNvSpPr txBox="1"/>
          <p:nvPr/>
        </p:nvSpPr>
        <p:spPr>
          <a:xfrm>
            <a:off x="638882" y="1133381"/>
            <a:ext cx="780983" cy="276999"/>
          </a:xfrm>
          <a:prstGeom prst="rect">
            <a:avLst/>
          </a:prstGeom>
          <a:noFill/>
        </p:spPr>
        <p:txBody>
          <a:bodyPr wrap="none" rtlCol="0">
            <a:spAutoFit/>
          </a:bodyPr>
          <a:lstStyle/>
          <a:p>
            <a:r>
              <a:rPr lang="en-US" sz="1200" dirty="0">
                <a:hlinkClick r:id="rId2"/>
              </a:rPr>
              <a:t>Hyperlink</a:t>
            </a:r>
            <a:endParaRPr lang="en-US" sz="1200" dirty="0"/>
          </a:p>
        </p:txBody>
      </p:sp>
      <p:sp>
        <p:nvSpPr>
          <p:cNvPr id="12" name="TextBox 11">
            <a:extLst>
              <a:ext uri="{FF2B5EF4-FFF2-40B4-BE49-F238E27FC236}">
                <a16:creationId xmlns:a16="http://schemas.microsoft.com/office/drawing/2014/main" id="{581DC6DF-07DA-8158-EF7D-691E1C1640F3}"/>
              </a:ext>
            </a:extLst>
          </p:cNvPr>
          <p:cNvSpPr txBox="1"/>
          <p:nvPr/>
        </p:nvSpPr>
        <p:spPr>
          <a:xfrm>
            <a:off x="5705508" y="1133381"/>
            <a:ext cx="780983" cy="276999"/>
          </a:xfrm>
          <a:prstGeom prst="rect">
            <a:avLst/>
          </a:prstGeom>
          <a:noFill/>
        </p:spPr>
        <p:txBody>
          <a:bodyPr wrap="none" rtlCol="0">
            <a:spAutoFit/>
          </a:bodyPr>
          <a:lstStyle/>
          <a:p>
            <a:r>
              <a:rPr lang="en-US" sz="1200" dirty="0">
                <a:hlinkClick r:id="rId3"/>
              </a:rPr>
              <a:t>Hyperlink</a:t>
            </a:r>
            <a:endParaRPr lang="en-US" sz="1200" dirty="0"/>
          </a:p>
        </p:txBody>
      </p:sp>
      <p:pic>
        <p:nvPicPr>
          <p:cNvPr id="3" name="Picture 2">
            <a:extLst>
              <a:ext uri="{FF2B5EF4-FFF2-40B4-BE49-F238E27FC236}">
                <a16:creationId xmlns:a16="http://schemas.microsoft.com/office/drawing/2014/main" id="{C8002ECD-1A8F-1B5F-076A-C658BAF6D8F2}"/>
              </a:ext>
            </a:extLst>
          </p:cNvPr>
          <p:cNvPicPr>
            <a:picLocks noChangeAspect="1"/>
          </p:cNvPicPr>
          <p:nvPr/>
        </p:nvPicPr>
        <p:blipFill>
          <a:blip r:embed="rId4"/>
          <a:stretch>
            <a:fillRect/>
          </a:stretch>
        </p:blipFill>
        <p:spPr>
          <a:xfrm>
            <a:off x="360452" y="1489039"/>
            <a:ext cx="6910503" cy="4928996"/>
          </a:xfrm>
          <a:prstGeom prst="rect">
            <a:avLst/>
          </a:prstGeom>
        </p:spPr>
      </p:pic>
    </p:spTree>
    <p:extLst>
      <p:ext uri="{BB962C8B-B14F-4D97-AF65-F5344CB8AC3E}">
        <p14:creationId xmlns:p14="http://schemas.microsoft.com/office/powerpoint/2010/main" val="1840189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Risks – Aligning Gen AI Solutions with IT Development</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19</a:t>
            </a:fld>
            <a:endParaRPr lang="en-US" dirty="0"/>
          </a:p>
        </p:txBody>
      </p:sp>
      <p:pic>
        <p:nvPicPr>
          <p:cNvPr id="1026" name="Picture 2">
            <a:extLst>
              <a:ext uri="{FF2B5EF4-FFF2-40B4-BE49-F238E27FC236}">
                <a16:creationId xmlns:a16="http://schemas.microsoft.com/office/drawing/2014/main" id="{2874398E-B53F-F252-5E09-63BAC8248B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55" b="13389"/>
          <a:stretch/>
        </p:blipFill>
        <p:spPr bwMode="auto">
          <a:xfrm>
            <a:off x="838200" y="1412279"/>
            <a:ext cx="7933660" cy="32616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C02F5D-E213-14D2-5EC1-11DD8F9A6351}"/>
              </a:ext>
            </a:extLst>
          </p:cNvPr>
          <p:cNvSpPr txBox="1"/>
          <p:nvPr/>
        </p:nvSpPr>
        <p:spPr>
          <a:xfrm>
            <a:off x="2166873" y="1941433"/>
            <a:ext cx="1497526" cy="246221"/>
          </a:xfrm>
          <a:prstGeom prst="rect">
            <a:avLst/>
          </a:prstGeom>
          <a:noFill/>
        </p:spPr>
        <p:txBody>
          <a:bodyPr wrap="none" rtlCol="0">
            <a:spAutoFit/>
          </a:bodyPr>
          <a:lstStyle/>
          <a:p>
            <a:r>
              <a:rPr lang="en-US" sz="1000" dirty="0"/>
              <a:t>Image source – </a:t>
            </a:r>
            <a:r>
              <a:rPr lang="en-US" sz="1000" dirty="0">
                <a:hlinkClick r:id="rId3"/>
              </a:rPr>
              <a:t>Medium</a:t>
            </a:r>
            <a:endParaRPr lang="en-US" sz="1000" dirty="0"/>
          </a:p>
        </p:txBody>
      </p:sp>
      <p:sp>
        <p:nvSpPr>
          <p:cNvPr id="3" name="TextBox 2">
            <a:extLst>
              <a:ext uri="{FF2B5EF4-FFF2-40B4-BE49-F238E27FC236}">
                <a16:creationId xmlns:a16="http://schemas.microsoft.com/office/drawing/2014/main" id="{E21C2731-3803-480C-83A4-FC7392407980}"/>
              </a:ext>
            </a:extLst>
          </p:cNvPr>
          <p:cNvSpPr txBox="1"/>
          <p:nvPr/>
        </p:nvSpPr>
        <p:spPr>
          <a:xfrm>
            <a:off x="838200" y="4879376"/>
            <a:ext cx="10654840" cy="1754326"/>
          </a:xfrm>
          <a:prstGeom prst="rect">
            <a:avLst/>
          </a:prstGeom>
          <a:noFill/>
        </p:spPr>
        <p:txBody>
          <a:bodyPr wrap="none" rtlCol="0">
            <a:spAutoFit/>
          </a:bodyPr>
          <a:lstStyle/>
          <a:p>
            <a:pPr marL="179388" indent="-179388">
              <a:buFont typeface="Arial" panose="020B0604020202020204" pitchFamily="34" charset="0"/>
              <a:buChar char="•"/>
            </a:pPr>
            <a:r>
              <a:rPr lang="en-US" dirty="0"/>
              <a:t>How long is your software development life cycle?</a:t>
            </a:r>
          </a:p>
          <a:p>
            <a:pPr marL="179388" indent="-179388">
              <a:buFont typeface="Arial" panose="020B0604020202020204" pitchFamily="34" charset="0"/>
              <a:buChar char="•"/>
            </a:pPr>
            <a:r>
              <a:rPr lang="en-US" dirty="0"/>
              <a:t>What is your release schedule?</a:t>
            </a:r>
          </a:p>
          <a:p>
            <a:pPr marL="179388" indent="-179388">
              <a:buFont typeface="Arial" panose="020B0604020202020204" pitchFamily="34" charset="0"/>
              <a:buChar char="•"/>
            </a:pPr>
            <a:r>
              <a:rPr lang="en-US" dirty="0"/>
              <a:t>Even with Agile SDLC, it can be challenging to match the innovation cycle and deprecation pace for Gen AI.</a:t>
            </a:r>
          </a:p>
          <a:p>
            <a:pPr marL="179388" indent="-179388">
              <a:buFont typeface="Arial" panose="020B0604020202020204" pitchFamily="34" charset="0"/>
              <a:buChar char="•"/>
            </a:pPr>
            <a:r>
              <a:rPr lang="en-US" dirty="0"/>
              <a:t>After development, how long before your product no longer works?</a:t>
            </a:r>
          </a:p>
          <a:p>
            <a:pPr marL="179388" indent="-179388">
              <a:buFont typeface="Arial" panose="020B0604020202020204" pitchFamily="34" charset="0"/>
              <a:buChar char="•"/>
            </a:pPr>
            <a:r>
              <a:rPr lang="en-US" dirty="0"/>
              <a:t>Cloud-based or internal GPTs may provide longer effective software lifetimes</a:t>
            </a:r>
          </a:p>
          <a:p>
            <a:pPr marL="636588" lvl="1" indent="-179388">
              <a:buFont typeface="Arial" panose="020B0604020202020204" pitchFamily="34" charset="0"/>
              <a:buChar char="•"/>
            </a:pPr>
            <a:r>
              <a:rPr lang="en-US" dirty="0"/>
              <a:t>While this may increase ROI on the development, it may come at the cost of slower capability integration</a:t>
            </a:r>
          </a:p>
        </p:txBody>
      </p:sp>
    </p:spTree>
    <p:extLst>
      <p:ext uri="{BB962C8B-B14F-4D97-AF65-F5344CB8AC3E}">
        <p14:creationId xmlns:p14="http://schemas.microsoft.com/office/powerpoint/2010/main" val="4079508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D9F01-C8D8-882B-C868-01D8367C1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1825A-E1A3-C2CE-10A1-9DCB8BC918FB}"/>
              </a:ext>
            </a:extLst>
          </p:cNvPr>
          <p:cNvSpPr>
            <a:spLocks noGrp="1"/>
          </p:cNvSpPr>
          <p:nvPr>
            <p:ph type="title"/>
          </p:nvPr>
        </p:nvSpPr>
        <p:spPr>
          <a:xfrm>
            <a:off x="838200" y="262386"/>
            <a:ext cx="10515600" cy="730250"/>
          </a:xfrm>
          <a:solidFill>
            <a:schemeClr val="accent5">
              <a:lumMod val="20000"/>
              <a:lumOff val="80000"/>
            </a:schemeClr>
          </a:solidFill>
        </p:spPr>
        <p:txBody>
          <a:bodyPr>
            <a:normAutofit/>
          </a:bodyPr>
          <a:lstStyle/>
          <a:p>
            <a:r>
              <a:rPr lang="en-US" sz="3600" dirty="0"/>
              <a:t>What is AI?</a:t>
            </a:r>
          </a:p>
        </p:txBody>
      </p:sp>
      <p:sp>
        <p:nvSpPr>
          <p:cNvPr id="4" name="Slide Number Placeholder 3">
            <a:extLst>
              <a:ext uri="{FF2B5EF4-FFF2-40B4-BE49-F238E27FC236}">
                <a16:creationId xmlns:a16="http://schemas.microsoft.com/office/drawing/2014/main" id="{481EA330-1260-5CF5-68E8-0F5F6C73B43A}"/>
              </a:ext>
            </a:extLst>
          </p:cNvPr>
          <p:cNvSpPr>
            <a:spLocks noGrp="1"/>
          </p:cNvSpPr>
          <p:nvPr>
            <p:ph type="sldNum" sz="quarter" idx="12"/>
          </p:nvPr>
        </p:nvSpPr>
        <p:spPr/>
        <p:txBody>
          <a:bodyPr/>
          <a:lstStyle/>
          <a:p>
            <a:fld id="{8E4AB7F0-DCEF-4E33-8F9A-236800A2BC76}" type="slidenum">
              <a:rPr lang="en-US" smtClean="0"/>
              <a:t>2</a:t>
            </a:fld>
            <a:endParaRPr lang="en-US"/>
          </a:p>
        </p:txBody>
      </p:sp>
      <p:sp>
        <p:nvSpPr>
          <p:cNvPr id="7" name="TextBox 6">
            <a:extLst>
              <a:ext uri="{FF2B5EF4-FFF2-40B4-BE49-F238E27FC236}">
                <a16:creationId xmlns:a16="http://schemas.microsoft.com/office/drawing/2014/main" id="{5369B646-76D0-AB55-DDDE-7BA3D40B49DA}"/>
              </a:ext>
            </a:extLst>
          </p:cNvPr>
          <p:cNvSpPr txBox="1"/>
          <p:nvPr/>
        </p:nvSpPr>
        <p:spPr>
          <a:xfrm>
            <a:off x="4931229" y="6335671"/>
            <a:ext cx="1757854" cy="461665"/>
          </a:xfrm>
          <a:prstGeom prst="rect">
            <a:avLst/>
          </a:prstGeom>
          <a:noFill/>
        </p:spPr>
        <p:txBody>
          <a:bodyPr wrap="none" rtlCol="0">
            <a:spAutoFit/>
          </a:bodyPr>
          <a:lstStyle/>
          <a:p>
            <a:pPr marL="228600" indent="-228600">
              <a:buAutoNum type="arabicPeriod"/>
            </a:pPr>
            <a:r>
              <a:rPr lang="en-US" sz="1200" dirty="0"/>
              <a:t>McKinsey – </a:t>
            </a:r>
            <a:r>
              <a:rPr lang="en-US" sz="1200" dirty="0">
                <a:hlinkClick r:id="rId2"/>
              </a:rPr>
              <a:t>Hyperlink</a:t>
            </a:r>
            <a:endParaRPr lang="en-US" sz="1200" dirty="0"/>
          </a:p>
          <a:p>
            <a:pPr marL="228600" indent="-228600">
              <a:buAutoNum type="arabicPeriod"/>
            </a:pPr>
            <a:r>
              <a:rPr lang="en-US" sz="1200" dirty="0"/>
              <a:t>IBM - </a:t>
            </a:r>
            <a:r>
              <a:rPr lang="en-US" sz="1200" dirty="0">
                <a:hlinkClick r:id="rId3"/>
              </a:rPr>
              <a:t>Hyperlink</a:t>
            </a:r>
            <a:endParaRPr lang="en-US" sz="1200" dirty="0"/>
          </a:p>
        </p:txBody>
      </p:sp>
      <p:sp>
        <p:nvSpPr>
          <p:cNvPr id="3" name="Oval 2">
            <a:extLst>
              <a:ext uri="{FF2B5EF4-FFF2-40B4-BE49-F238E27FC236}">
                <a16:creationId xmlns:a16="http://schemas.microsoft.com/office/drawing/2014/main" id="{DE6E1009-BA39-2771-0A0C-05CBA8B39B8A}"/>
              </a:ext>
            </a:extLst>
          </p:cNvPr>
          <p:cNvSpPr/>
          <p:nvPr/>
        </p:nvSpPr>
        <p:spPr>
          <a:xfrm>
            <a:off x="968829" y="1095377"/>
            <a:ext cx="3962400" cy="5653428"/>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992D2A-5F81-88DB-73A6-E7F041E57C93}"/>
              </a:ext>
            </a:extLst>
          </p:cNvPr>
          <p:cNvSpPr txBox="1"/>
          <p:nvPr/>
        </p:nvSpPr>
        <p:spPr>
          <a:xfrm>
            <a:off x="1899164" y="1534886"/>
            <a:ext cx="2101729" cy="369332"/>
          </a:xfrm>
          <a:prstGeom prst="rect">
            <a:avLst/>
          </a:prstGeom>
          <a:noFill/>
        </p:spPr>
        <p:txBody>
          <a:bodyPr wrap="none" rtlCol="0">
            <a:spAutoFit/>
          </a:bodyPr>
          <a:lstStyle/>
          <a:p>
            <a:r>
              <a:rPr lang="en-US" dirty="0"/>
              <a:t>Artificial Intelligence</a:t>
            </a:r>
          </a:p>
        </p:txBody>
      </p:sp>
      <p:sp>
        <p:nvSpPr>
          <p:cNvPr id="6" name="TextBox 5">
            <a:extLst>
              <a:ext uri="{FF2B5EF4-FFF2-40B4-BE49-F238E27FC236}">
                <a16:creationId xmlns:a16="http://schemas.microsoft.com/office/drawing/2014/main" id="{98D22A52-D5CF-7651-568C-23003B6F77B9}"/>
              </a:ext>
            </a:extLst>
          </p:cNvPr>
          <p:cNvSpPr txBox="1"/>
          <p:nvPr/>
        </p:nvSpPr>
        <p:spPr>
          <a:xfrm>
            <a:off x="5341924" y="1206020"/>
            <a:ext cx="6433937" cy="1200329"/>
          </a:xfrm>
          <a:prstGeom prst="rect">
            <a:avLst/>
          </a:prstGeom>
          <a:noFill/>
        </p:spPr>
        <p:txBody>
          <a:bodyPr wrap="square" rtlCol="0">
            <a:spAutoFit/>
          </a:bodyPr>
          <a:lstStyle/>
          <a:p>
            <a:pPr marL="173038" indent="-173038">
              <a:buFont typeface="Arial" panose="020B0604020202020204" pitchFamily="34" charset="0"/>
              <a:buChar char="•"/>
            </a:pPr>
            <a:r>
              <a:rPr lang="en-US" dirty="0">
                <a:solidFill>
                  <a:srgbClr val="FF0000"/>
                </a:solidFill>
              </a:rPr>
              <a:t>AI</a:t>
            </a:r>
            <a:r>
              <a:rPr lang="en-US" dirty="0"/>
              <a:t> is a machine’s ability to perform cognitive functions we associate with human minds. This includes functions like perceiving, reasoning, learning, interacting with an environment, and even exercising creativity.</a:t>
            </a:r>
            <a:r>
              <a:rPr lang="en-US" baseline="30000" dirty="0"/>
              <a:t>1</a:t>
            </a:r>
          </a:p>
        </p:txBody>
      </p:sp>
      <p:sp>
        <p:nvSpPr>
          <p:cNvPr id="9" name="Oval 8">
            <a:extLst>
              <a:ext uri="{FF2B5EF4-FFF2-40B4-BE49-F238E27FC236}">
                <a16:creationId xmlns:a16="http://schemas.microsoft.com/office/drawing/2014/main" id="{394801EA-1790-243E-B8C6-2504B93BF24E}"/>
              </a:ext>
            </a:extLst>
          </p:cNvPr>
          <p:cNvSpPr/>
          <p:nvPr/>
        </p:nvSpPr>
        <p:spPr>
          <a:xfrm>
            <a:off x="1670957" y="2289403"/>
            <a:ext cx="2632854" cy="3473220"/>
          </a:xfrm>
          <a:prstGeom prst="ellipse">
            <a:avLst/>
          </a:prstGeom>
          <a:noFill/>
          <a:ln w="571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61A39FC-77BE-42DC-77B5-3D7748AC5820}"/>
              </a:ext>
            </a:extLst>
          </p:cNvPr>
          <p:cNvSpPr txBox="1"/>
          <p:nvPr/>
        </p:nvSpPr>
        <p:spPr>
          <a:xfrm>
            <a:off x="2249741" y="2684978"/>
            <a:ext cx="1531188" cy="307777"/>
          </a:xfrm>
          <a:prstGeom prst="rect">
            <a:avLst/>
          </a:prstGeom>
          <a:noFill/>
        </p:spPr>
        <p:txBody>
          <a:bodyPr wrap="none" rtlCol="0">
            <a:spAutoFit/>
          </a:bodyPr>
          <a:lstStyle/>
          <a:p>
            <a:r>
              <a:rPr lang="en-US" sz="1400" dirty="0"/>
              <a:t>Machine Learning</a:t>
            </a:r>
          </a:p>
        </p:txBody>
      </p:sp>
      <p:sp>
        <p:nvSpPr>
          <p:cNvPr id="11" name="TextBox 10">
            <a:extLst>
              <a:ext uri="{FF2B5EF4-FFF2-40B4-BE49-F238E27FC236}">
                <a16:creationId xmlns:a16="http://schemas.microsoft.com/office/drawing/2014/main" id="{BD086A35-2815-AB21-B1D1-74F6BBE47F63}"/>
              </a:ext>
            </a:extLst>
          </p:cNvPr>
          <p:cNvSpPr txBox="1"/>
          <p:nvPr/>
        </p:nvSpPr>
        <p:spPr>
          <a:xfrm>
            <a:off x="5341924" y="2460012"/>
            <a:ext cx="5601180" cy="1323439"/>
          </a:xfrm>
          <a:prstGeom prst="rect">
            <a:avLst/>
          </a:prstGeom>
          <a:noFill/>
        </p:spPr>
        <p:txBody>
          <a:bodyPr wrap="square" rtlCol="0">
            <a:spAutoFit/>
          </a:bodyPr>
          <a:lstStyle/>
          <a:p>
            <a:pPr marL="173038" indent="-173038">
              <a:buFont typeface="Arial" panose="020B0604020202020204" pitchFamily="34" charset="0"/>
              <a:buChar char="•"/>
            </a:pPr>
            <a:r>
              <a:rPr lang="en-US" sz="1600" dirty="0">
                <a:solidFill>
                  <a:srgbClr val="FF0000"/>
                </a:solidFill>
              </a:rPr>
              <a:t>Machine learning (ML)</a:t>
            </a:r>
            <a:r>
              <a:rPr lang="en-US" sz="1600" dirty="0"/>
              <a:t> is a subfield of artificial intelligence (AI) that focuses on the development of algorithms and statistical models that enable computers to perform tasks by learning from data, rather than being explicitly programmed for each specific task.</a:t>
            </a:r>
            <a:r>
              <a:rPr lang="en-US" sz="1600" baseline="30000" dirty="0"/>
              <a:t>2</a:t>
            </a:r>
          </a:p>
        </p:txBody>
      </p:sp>
      <p:sp>
        <p:nvSpPr>
          <p:cNvPr id="12" name="TextBox 11">
            <a:extLst>
              <a:ext uri="{FF2B5EF4-FFF2-40B4-BE49-F238E27FC236}">
                <a16:creationId xmlns:a16="http://schemas.microsoft.com/office/drawing/2014/main" id="{7F2A135E-EB28-3064-265D-44708F1810EF}"/>
              </a:ext>
            </a:extLst>
          </p:cNvPr>
          <p:cNvSpPr txBox="1"/>
          <p:nvPr/>
        </p:nvSpPr>
        <p:spPr>
          <a:xfrm>
            <a:off x="7554686" y="6335671"/>
            <a:ext cx="1881669" cy="461665"/>
          </a:xfrm>
          <a:prstGeom prst="rect">
            <a:avLst/>
          </a:prstGeom>
          <a:noFill/>
        </p:spPr>
        <p:txBody>
          <a:bodyPr wrap="none" rtlCol="0">
            <a:spAutoFit/>
          </a:bodyPr>
          <a:lstStyle/>
          <a:p>
            <a:r>
              <a:rPr lang="en-US" sz="1200" dirty="0"/>
              <a:t>3. IBM – </a:t>
            </a:r>
            <a:r>
              <a:rPr lang="en-US" sz="1200" dirty="0">
                <a:hlinkClick r:id="rId4"/>
              </a:rPr>
              <a:t>Hyperlink</a:t>
            </a:r>
            <a:endParaRPr lang="en-US" sz="1200" dirty="0"/>
          </a:p>
          <a:p>
            <a:r>
              <a:rPr lang="en-US" sz="1200" dirty="0"/>
              <a:t>4. Amazon AWS - </a:t>
            </a:r>
            <a:r>
              <a:rPr lang="en-US" sz="1200" dirty="0">
                <a:hlinkClick r:id="rId5"/>
              </a:rPr>
              <a:t>Hyperlink</a:t>
            </a:r>
            <a:endParaRPr lang="en-US" sz="1200" dirty="0"/>
          </a:p>
        </p:txBody>
      </p:sp>
      <p:sp>
        <p:nvSpPr>
          <p:cNvPr id="13" name="TextBox 12">
            <a:extLst>
              <a:ext uri="{FF2B5EF4-FFF2-40B4-BE49-F238E27FC236}">
                <a16:creationId xmlns:a16="http://schemas.microsoft.com/office/drawing/2014/main" id="{A33A749B-5B15-207C-E4D8-F8A7F26B16FC}"/>
              </a:ext>
            </a:extLst>
          </p:cNvPr>
          <p:cNvSpPr txBox="1"/>
          <p:nvPr/>
        </p:nvSpPr>
        <p:spPr>
          <a:xfrm>
            <a:off x="5406734" y="3782637"/>
            <a:ext cx="5601180" cy="830997"/>
          </a:xfrm>
          <a:prstGeom prst="rect">
            <a:avLst/>
          </a:prstGeom>
          <a:noFill/>
        </p:spPr>
        <p:txBody>
          <a:bodyPr wrap="square" rtlCol="0">
            <a:spAutoFit/>
          </a:bodyPr>
          <a:lstStyle/>
          <a:p>
            <a:pPr marL="173038" indent="-173038">
              <a:buFont typeface="Arial" panose="020B0604020202020204" pitchFamily="34" charset="0"/>
              <a:buChar char="•"/>
            </a:pPr>
            <a:r>
              <a:rPr lang="en-US" sz="1600" dirty="0">
                <a:solidFill>
                  <a:srgbClr val="FF0000"/>
                </a:solidFill>
              </a:rPr>
              <a:t>Deep learning</a:t>
            </a:r>
            <a:r>
              <a:rPr lang="en-US" sz="1600" dirty="0"/>
              <a:t> is a subset of machine learning that involves the use of artificial neural networks with multiple layers to progressively extract higher-level features from raw input.</a:t>
            </a:r>
            <a:r>
              <a:rPr lang="en-US" sz="1600" baseline="30000" dirty="0"/>
              <a:t>3</a:t>
            </a:r>
          </a:p>
        </p:txBody>
      </p:sp>
      <p:sp>
        <p:nvSpPr>
          <p:cNvPr id="14" name="Oval 13">
            <a:extLst>
              <a:ext uri="{FF2B5EF4-FFF2-40B4-BE49-F238E27FC236}">
                <a16:creationId xmlns:a16="http://schemas.microsoft.com/office/drawing/2014/main" id="{011A3E3D-68AF-73B7-C11F-04BD82E87560}"/>
              </a:ext>
            </a:extLst>
          </p:cNvPr>
          <p:cNvSpPr/>
          <p:nvPr/>
        </p:nvSpPr>
        <p:spPr>
          <a:xfrm>
            <a:off x="2146462" y="3207544"/>
            <a:ext cx="1681843" cy="2115570"/>
          </a:xfrm>
          <a:prstGeom prst="ellipse">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6339B10-C2FB-FF87-24BC-C3782FF7312E}"/>
              </a:ext>
            </a:extLst>
          </p:cNvPr>
          <p:cNvSpPr txBox="1"/>
          <p:nvPr/>
        </p:nvSpPr>
        <p:spPr>
          <a:xfrm>
            <a:off x="5406734" y="4724278"/>
            <a:ext cx="5601180" cy="1077218"/>
          </a:xfrm>
          <a:prstGeom prst="rect">
            <a:avLst/>
          </a:prstGeom>
          <a:noFill/>
        </p:spPr>
        <p:txBody>
          <a:bodyPr wrap="square" rtlCol="0">
            <a:spAutoFit/>
          </a:bodyPr>
          <a:lstStyle/>
          <a:p>
            <a:pPr marL="173038" indent="-173038">
              <a:buFont typeface="Arial" panose="020B0604020202020204" pitchFamily="34" charset="0"/>
              <a:buChar char="•"/>
            </a:pPr>
            <a:r>
              <a:rPr lang="en-US" sz="1600" dirty="0">
                <a:solidFill>
                  <a:srgbClr val="FF0000"/>
                </a:solidFill>
              </a:rPr>
              <a:t>GPT</a:t>
            </a:r>
            <a:r>
              <a:rPr lang="en-US" sz="1600" dirty="0"/>
              <a:t>s, or Generative Pre-trained Transformers, are a family of neural network models that use the transformer architecture.</a:t>
            </a:r>
            <a:r>
              <a:rPr lang="en-US" sz="1600" baseline="30000" dirty="0"/>
              <a:t>4 </a:t>
            </a:r>
            <a:r>
              <a:rPr lang="en-US" sz="1600" dirty="0"/>
              <a:t>Sometimes these models are call Large Language Models (</a:t>
            </a:r>
            <a:r>
              <a:rPr lang="en-US" sz="1600" dirty="0">
                <a:solidFill>
                  <a:srgbClr val="FF0000"/>
                </a:solidFill>
              </a:rPr>
              <a:t>LLM</a:t>
            </a:r>
            <a:r>
              <a:rPr lang="en-US" sz="1600" dirty="0"/>
              <a:t>s) or Foundation Models. </a:t>
            </a:r>
            <a:endParaRPr lang="en-US" sz="1600" baseline="30000" dirty="0"/>
          </a:p>
        </p:txBody>
      </p:sp>
      <p:sp>
        <p:nvSpPr>
          <p:cNvPr id="16" name="TextBox 15">
            <a:extLst>
              <a:ext uri="{FF2B5EF4-FFF2-40B4-BE49-F238E27FC236}">
                <a16:creationId xmlns:a16="http://schemas.microsoft.com/office/drawing/2014/main" id="{D2497FC7-EDF1-B7E9-3E66-461FD0590464}"/>
              </a:ext>
            </a:extLst>
          </p:cNvPr>
          <p:cNvSpPr txBox="1"/>
          <p:nvPr/>
        </p:nvSpPr>
        <p:spPr>
          <a:xfrm>
            <a:off x="2379838" y="3506592"/>
            <a:ext cx="1239442" cy="307777"/>
          </a:xfrm>
          <a:prstGeom prst="rect">
            <a:avLst/>
          </a:prstGeom>
          <a:noFill/>
        </p:spPr>
        <p:txBody>
          <a:bodyPr wrap="none" rtlCol="0">
            <a:spAutoFit/>
          </a:bodyPr>
          <a:lstStyle/>
          <a:p>
            <a:r>
              <a:rPr lang="en-US" sz="1400" dirty="0"/>
              <a:t>Deep Learning</a:t>
            </a:r>
          </a:p>
        </p:txBody>
      </p:sp>
      <p:sp>
        <p:nvSpPr>
          <p:cNvPr id="17" name="Oval 16">
            <a:extLst>
              <a:ext uri="{FF2B5EF4-FFF2-40B4-BE49-F238E27FC236}">
                <a16:creationId xmlns:a16="http://schemas.microsoft.com/office/drawing/2014/main" id="{41BC004C-3F7C-8EDB-7D7E-B4AA0880B9D5}"/>
              </a:ext>
            </a:extLst>
          </p:cNvPr>
          <p:cNvSpPr/>
          <p:nvPr/>
        </p:nvSpPr>
        <p:spPr>
          <a:xfrm>
            <a:off x="2608109" y="4367838"/>
            <a:ext cx="814452" cy="729343"/>
          </a:xfrm>
          <a:prstGeom prst="ellipse">
            <a:avLst/>
          </a:prstGeom>
          <a:noFill/>
          <a:ln w="571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D1C385E-95F1-0E3C-DA63-B9895FF7088A}"/>
              </a:ext>
            </a:extLst>
          </p:cNvPr>
          <p:cNvSpPr txBox="1"/>
          <p:nvPr/>
        </p:nvSpPr>
        <p:spPr>
          <a:xfrm>
            <a:off x="2747666" y="4578620"/>
            <a:ext cx="535337" cy="307777"/>
          </a:xfrm>
          <a:prstGeom prst="rect">
            <a:avLst/>
          </a:prstGeom>
          <a:noFill/>
        </p:spPr>
        <p:txBody>
          <a:bodyPr wrap="square" rtlCol="0">
            <a:spAutoFit/>
          </a:bodyPr>
          <a:lstStyle/>
          <a:p>
            <a:r>
              <a:rPr lang="en-US" sz="1400" dirty="0"/>
              <a:t>GPTs</a:t>
            </a:r>
          </a:p>
        </p:txBody>
      </p:sp>
    </p:spTree>
    <p:extLst>
      <p:ext uri="{BB962C8B-B14F-4D97-AF65-F5344CB8AC3E}">
        <p14:creationId xmlns:p14="http://schemas.microsoft.com/office/powerpoint/2010/main" val="4257698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Risks – Rapidly Changing Capabilities &amp; Players</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20</a:t>
            </a:fld>
            <a:endParaRPr lang="en-US" dirty="0"/>
          </a:p>
        </p:txBody>
      </p:sp>
      <p:grpSp>
        <p:nvGrpSpPr>
          <p:cNvPr id="24" name="Group 23">
            <a:extLst>
              <a:ext uri="{FF2B5EF4-FFF2-40B4-BE49-F238E27FC236}">
                <a16:creationId xmlns:a16="http://schemas.microsoft.com/office/drawing/2014/main" id="{C419B37F-7F4D-40F3-E3A4-6A7EB04B531E}"/>
              </a:ext>
            </a:extLst>
          </p:cNvPr>
          <p:cNvGrpSpPr/>
          <p:nvPr/>
        </p:nvGrpSpPr>
        <p:grpSpPr>
          <a:xfrm>
            <a:off x="250520" y="1340675"/>
            <a:ext cx="11103280" cy="5152200"/>
            <a:chOff x="250520" y="1340675"/>
            <a:chExt cx="11103280" cy="5152200"/>
          </a:xfrm>
        </p:grpSpPr>
        <p:pic>
          <p:nvPicPr>
            <p:cNvPr id="17410" name="Picture 2" descr="LLMOps: The Future of MLOps for Generative AI | Baking AI">
              <a:extLst>
                <a:ext uri="{FF2B5EF4-FFF2-40B4-BE49-F238E27FC236}">
                  <a16:creationId xmlns:a16="http://schemas.microsoft.com/office/drawing/2014/main" id="{A63AE2B2-653E-6351-BF22-A506DB06A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20" y="1340675"/>
              <a:ext cx="9845458" cy="51522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102FAE2B-27DD-2FD2-A1A5-239522404E01}"/>
                </a:ext>
              </a:extLst>
            </p:cNvPr>
            <p:cNvCxnSpPr/>
            <p:nvPr/>
          </p:nvCxnSpPr>
          <p:spPr>
            <a:xfrm>
              <a:off x="10095978" y="3768082"/>
              <a:ext cx="1257822"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6D44C5B-FA59-DDF1-26FE-AB08054123EF}"/>
                </a:ext>
              </a:extLst>
            </p:cNvPr>
            <p:cNvPicPr>
              <a:picLocks noChangeAspect="1"/>
            </p:cNvPicPr>
            <p:nvPr/>
          </p:nvPicPr>
          <p:blipFill>
            <a:blip r:embed="rId3"/>
            <a:stretch>
              <a:fillRect/>
            </a:stretch>
          </p:blipFill>
          <p:spPr>
            <a:xfrm>
              <a:off x="10194104" y="3709184"/>
              <a:ext cx="193069" cy="1383661"/>
            </a:xfrm>
            <a:prstGeom prst="rect">
              <a:avLst/>
            </a:prstGeom>
          </p:spPr>
        </p:pic>
        <p:pic>
          <p:nvPicPr>
            <p:cNvPr id="11" name="Picture 10">
              <a:extLst>
                <a:ext uri="{FF2B5EF4-FFF2-40B4-BE49-F238E27FC236}">
                  <a16:creationId xmlns:a16="http://schemas.microsoft.com/office/drawing/2014/main" id="{C9FEC3DF-773C-77F1-352A-CC5E8F7648A6}"/>
                </a:ext>
              </a:extLst>
            </p:cNvPr>
            <p:cNvPicPr>
              <a:picLocks noChangeAspect="1"/>
            </p:cNvPicPr>
            <p:nvPr/>
          </p:nvPicPr>
          <p:blipFill>
            <a:blip r:embed="rId4"/>
            <a:stretch>
              <a:fillRect/>
            </a:stretch>
          </p:blipFill>
          <p:spPr>
            <a:xfrm>
              <a:off x="10004345" y="5000379"/>
              <a:ext cx="601839" cy="489632"/>
            </a:xfrm>
            <a:prstGeom prst="rect">
              <a:avLst/>
            </a:prstGeom>
          </p:spPr>
        </p:pic>
        <p:sp>
          <p:nvSpPr>
            <p:cNvPr id="13" name="Rectangle 12">
              <a:extLst>
                <a:ext uri="{FF2B5EF4-FFF2-40B4-BE49-F238E27FC236}">
                  <a16:creationId xmlns:a16="http://schemas.microsoft.com/office/drawing/2014/main" id="{27A6EF3D-92DC-6496-5768-9CB1AAA787F7}"/>
                </a:ext>
              </a:extLst>
            </p:cNvPr>
            <p:cNvSpPr/>
            <p:nvPr/>
          </p:nvSpPr>
          <p:spPr>
            <a:xfrm>
              <a:off x="10346077" y="3996647"/>
              <a:ext cx="113016" cy="2260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69F652-C2AE-4232-0513-9DC463E0D67C}"/>
                </a:ext>
              </a:extLst>
            </p:cNvPr>
            <p:cNvSpPr txBox="1"/>
            <p:nvPr/>
          </p:nvSpPr>
          <p:spPr>
            <a:xfrm>
              <a:off x="10095978" y="3521466"/>
              <a:ext cx="440698" cy="276999"/>
            </a:xfrm>
            <a:prstGeom prst="rect">
              <a:avLst/>
            </a:prstGeom>
            <a:noFill/>
          </p:spPr>
          <p:txBody>
            <a:bodyPr wrap="none" rtlCol="0">
              <a:spAutoFit/>
            </a:bodyPr>
            <a:lstStyle/>
            <a:p>
              <a:r>
                <a:rPr lang="en-US" sz="1200" b="1" dirty="0">
                  <a:solidFill>
                    <a:schemeClr val="tx1">
                      <a:lumMod val="50000"/>
                      <a:lumOff val="50000"/>
                    </a:schemeClr>
                  </a:solidFill>
                </a:rPr>
                <a:t>Nov</a:t>
              </a:r>
            </a:p>
          </p:txBody>
        </p:sp>
        <p:sp>
          <p:nvSpPr>
            <p:cNvPr id="15" name="TextBox 14">
              <a:extLst>
                <a:ext uri="{FF2B5EF4-FFF2-40B4-BE49-F238E27FC236}">
                  <a16:creationId xmlns:a16="http://schemas.microsoft.com/office/drawing/2014/main" id="{282BD399-686B-AFF4-1409-915D1260D0BA}"/>
                </a:ext>
              </a:extLst>
            </p:cNvPr>
            <p:cNvSpPr txBox="1"/>
            <p:nvPr/>
          </p:nvSpPr>
          <p:spPr>
            <a:xfrm>
              <a:off x="10033069" y="5412881"/>
              <a:ext cx="604654" cy="577081"/>
            </a:xfrm>
            <a:prstGeom prst="rect">
              <a:avLst/>
            </a:prstGeom>
            <a:noFill/>
          </p:spPr>
          <p:txBody>
            <a:bodyPr wrap="none" rtlCol="0">
              <a:spAutoFit/>
            </a:bodyPr>
            <a:lstStyle/>
            <a:p>
              <a:pPr algn="ctr"/>
              <a:r>
                <a:rPr lang="en-US" sz="1050" b="1" dirty="0" err="1">
                  <a:solidFill>
                    <a:schemeClr val="tx1">
                      <a:lumMod val="65000"/>
                      <a:lumOff val="35000"/>
                    </a:schemeClr>
                  </a:solidFill>
                </a:rPr>
                <a:t>OpenAI</a:t>
              </a:r>
              <a:endParaRPr lang="en-US" sz="1050" b="1" dirty="0">
                <a:solidFill>
                  <a:schemeClr val="tx1">
                    <a:lumMod val="65000"/>
                    <a:lumOff val="35000"/>
                  </a:schemeClr>
                </a:solidFill>
              </a:endParaRPr>
            </a:p>
            <a:p>
              <a:pPr algn="ctr"/>
              <a:r>
                <a:rPr lang="en-US" sz="1050" b="1" dirty="0">
                  <a:solidFill>
                    <a:schemeClr val="tx1">
                      <a:lumMod val="65000"/>
                      <a:lumOff val="35000"/>
                    </a:schemeClr>
                  </a:solidFill>
                </a:rPr>
                <a:t>GPT4-</a:t>
              </a:r>
            </a:p>
            <a:p>
              <a:pPr algn="ctr"/>
              <a:r>
                <a:rPr lang="en-US" sz="1050" b="1" dirty="0">
                  <a:solidFill>
                    <a:schemeClr val="tx1">
                      <a:lumMod val="65000"/>
                      <a:lumOff val="35000"/>
                    </a:schemeClr>
                  </a:solidFill>
                </a:rPr>
                <a:t>Turbo</a:t>
              </a:r>
            </a:p>
          </p:txBody>
        </p:sp>
        <p:pic>
          <p:nvPicPr>
            <p:cNvPr id="16" name="Picture 15">
              <a:extLst>
                <a:ext uri="{FF2B5EF4-FFF2-40B4-BE49-F238E27FC236}">
                  <a16:creationId xmlns:a16="http://schemas.microsoft.com/office/drawing/2014/main" id="{C8732452-4BED-D7CB-6B9B-569DBE4E994C}"/>
                </a:ext>
              </a:extLst>
            </p:cNvPr>
            <p:cNvPicPr>
              <a:picLocks noChangeAspect="1"/>
            </p:cNvPicPr>
            <p:nvPr/>
          </p:nvPicPr>
          <p:blipFill>
            <a:blip r:embed="rId5"/>
            <a:stretch>
              <a:fillRect/>
            </a:stretch>
          </p:blipFill>
          <p:spPr>
            <a:xfrm flipV="1">
              <a:off x="9432454" y="3698909"/>
              <a:ext cx="471824" cy="1713971"/>
            </a:xfrm>
            <a:prstGeom prst="rect">
              <a:avLst/>
            </a:prstGeom>
          </p:spPr>
        </p:pic>
        <p:sp>
          <p:nvSpPr>
            <p:cNvPr id="17" name="TextBox 16">
              <a:extLst>
                <a:ext uri="{FF2B5EF4-FFF2-40B4-BE49-F238E27FC236}">
                  <a16:creationId xmlns:a16="http://schemas.microsoft.com/office/drawing/2014/main" id="{7975CD0E-62CD-76EC-89CF-28EF1D72852A}"/>
                </a:ext>
              </a:extLst>
            </p:cNvPr>
            <p:cNvSpPr txBox="1"/>
            <p:nvPr/>
          </p:nvSpPr>
          <p:spPr>
            <a:xfrm>
              <a:off x="9379421" y="5418555"/>
              <a:ext cx="585417" cy="253916"/>
            </a:xfrm>
            <a:prstGeom prst="rect">
              <a:avLst/>
            </a:prstGeom>
            <a:noFill/>
          </p:spPr>
          <p:txBody>
            <a:bodyPr wrap="none" rtlCol="0">
              <a:spAutoFit/>
            </a:bodyPr>
            <a:lstStyle/>
            <a:p>
              <a:pPr algn="ctr"/>
              <a:r>
                <a:rPr lang="en-US" sz="1050" b="1" dirty="0" err="1">
                  <a:solidFill>
                    <a:schemeClr val="tx1">
                      <a:lumMod val="65000"/>
                      <a:lumOff val="35000"/>
                    </a:schemeClr>
                  </a:solidFill>
                </a:rPr>
                <a:t>CoPilot</a:t>
              </a:r>
              <a:endParaRPr lang="en-US" sz="1050" b="1" dirty="0">
                <a:solidFill>
                  <a:schemeClr val="tx1">
                    <a:lumMod val="65000"/>
                    <a:lumOff val="35000"/>
                  </a:schemeClr>
                </a:solidFill>
              </a:endParaRPr>
            </a:p>
          </p:txBody>
        </p:sp>
        <p:sp>
          <p:nvSpPr>
            <p:cNvPr id="19" name="TextBox 18">
              <a:extLst>
                <a:ext uri="{FF2B5EF4-FFF2-40B4-BE49-F238E27FC236}">
                  <a16:creationId xmlns:a16="http://schemas.microsoft.com/office/drawing/2014/main" id="{4244A125-C0A2-EF80-B5DE-315FE017C7E8}"/>
                </a:ext>
              </a:extLst>
            </p:cNvPr>
            <p:cNvSpPr txBox="1"/>
            <p:nvPr/>
          </p:nvSpPr>
          <p:spPr>
            <a:xfrm>
              <a:off x="9456940" y="3507413"/>
              <a:ext cx="426720" cy="261610"/>
            </a:xfrm>
            <a:prstGeom prst="rect">
              <a:avLst/>
            </a:prstGeom>
            <a:solidFill>
              <a:srgbClr val="FFFFFF">
                <a:alpha val="50196"/>
              </a:srgbClr>
            </a:solidFill>
          </p:spPr>
          <p:txBody>
            <a:bodyPr wrap="none" rtlCol="0">
              <a:spAutoFit/>
            </a:bodyPr>
            <a:lstStyle/>
            <a:p>
              <a:r>
                <a:rPr lang="en-US" sz="1100" b="1" dirty="0">
                  <a:solidFill>
                    <a:schemeClr val="tx1">
                      <a:lumMod val="50000"/>
                      <a:lumOff val="50000"/>
                    </a:schemeClr>
                  </a:solidFill>
                </a:rPr>
                <a:t>Mar</a:t>
              </a:r>
            </a:p>
          </p:txBody>
        </p:sp>
        <p:sp>
          <p:nvSpPr>
            <p:cNvPr id="20" name="Rectangle 19">
              <a:extLst>
                <a:ext uri="{FF2B5EF4-FFF2-40B4-BE49-F238E27FC236}">
                  <a16:creationId xmlns:a16="http://schemas.microsoft.com/office/drawing/2014/main" id="{E90334CE-2943-AAB9-ACCA-5763393C5164}"/>
                </a:ext>
              </a:extLst>
            </p:cNvPr>
            <p:cNvSpPr/>
            <p:nvPr/>
          </p:nvSpPr>
          <p:spPr>
            <a:xfrm>
              <a:off x="9154274" y="3916775"/>
              <a:ext cx="294526" cy="3059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E812166-6058-77EA-73C0-086498223044}"/>
                </a:ext>
              </a:extLst>
            </p:cNvPr>
            <p:cNvSpPr txBox="1"/>
            <p:nvPr/>
          </p:nvSpPr>
          <p:spPr>
            <a:xfrm>
              <a:off x="9059414" y="3784142"/>
              <a:ext cx="550151" cy="307777"/>
            </a:xfrm>
            <a:prstGeom prst="rect">
              <a:avLst/>
            </a:prstGeom>
            <a:noFill/>
          </p:spPr>
          <p:txBody>
            <a:bodyPr wrap="none" rtlCol="0">
              <a:spAutoFit/>
            </a:bodyPr>
            <a:lstStyle/>
            <a:p>
              <a:pPr algn="ctr"/>
              <a:r>
                <a:rPr lang="en-US" sz="1400" b="1" dirty="0">
                  <a:solidFill>
                    <a:schemeClr val="tx1">
                      <a:lumMod val="65000"/>
                      <a:lumOff val="35000"/>
                    </a:schemeClr>
                  </a:solidFill>
                </a:rPr>
                <a:t>2023</a:t>
              </a:r>
            </a:p>
          </p:txBody>
        </p:sp>
        <p:pic>
          <p:nvPicPr>
            <p:cNvPr id="23" name="Picture 22">
              <a:extLst>
                <a:ext uri="{FF2B5EF4-FFF2-40B4-BE49-F238E27FC236}">
                  <a16:creationId xmlns:a16="http://schemas.microsoft.com/office/drawing/2014/main" id="{56F43355-336E-8A8A-155B-7D998F24D19E}"/>
                </a:ext>
              </a:extLst>
            </p:cNvPr>
            <p:cNvPicPr>
              <a:picLocks noChangeAspect="1"/>
            </p:cNvPicPr>
            <p:nvPr/>
          </p:nvPicPr>
          <p:blipFill>
            <a:blip r:embed="rId6"/>
            <a:stretch>
              <a:fillRect/>
            </a:stretch>
          </p:blipFill>
          <p:spPr>
            <a:xfrm>
              <a:off x="9240753" y="3670375"/>
              <a:ext cx="207535" cy="180465"/>
            </a:xfrm>
            <a:prstGeom prst="rect">
              <a:avLst/>
            </a:prstGeom>
          </p:spPr>
        </p:pic>
      </p:grpSp>
      <p:sp>
        <p:nvSpPr>
          <p:cNvPr id="25" name="TextBox 24">
            <a:extLst>
              <a:ext uri="{FF2B5EF4-FFF2-40B4-BE49-F238E27FC236}">
                <a16:creationId xmlns:a16="http://schemas.microsoft.com/office/drawing/2014/main" id="{40320CDE-4870-A891-C392-ECF828E315E0}"/>
              </a:ext>
            </a:extLst>
          </p:cNvPr>
          <p:cNvSpPr txBox="1"/>
          <p:nvPr/>
        </p:nvSpPr>
        <p:spPr>
          <a:xfrm>
            <a:off x="4045906" y="6565804"/>
            <a:ext cx="2515432" cy="246221"/>
          </a:xfrm>
          <a:prstGeom prst="rect">
            <a:avLst/>
          </a:prstGeom>
          <a:noFill/>
        </p:spPr>
        <p:txBody>
          <a:bodyPr wrap="none" rtlCol="0">
            <a:spAutoFit/>
          </a:bodyPr>
          <a:lstStyle/>
          <a:p>
            <a:r>
              <a:rPr lang="en-US" sz="1000" dirty="0"/>
              <a:t>Modified version of source image - </a:t>
            </a:r>
            <a:r>
              <a:rPr lang="en-US" sz="1000" dirty="0">
                <a:hlinkClick r:id="rId7"/>
              </a:rPr>
              <a:t>Hyperlink</a:t>
            </a:r>
            <a:endParaRPr lang="en-US" sz="1000" dirty="0"/>
          </a:p>
        </p:txBody>
      </p:sp>
      <p:pic>
        <p:nvPicPr>
          <p:cNvPr id="26" name="Picture 25">
            <a:extLst>
              <a:ext uri="{FF2B5EF4-FFF2-40B4-BE49-F238E27FC236}">
                <a16:creationId xmlns:a16="http://schemas.microsoft.com/office/drawing/2014/main" id="{965DC897-8C1D-528D-22AC-14447C9FF05A}"/>
              </a:ext>
            </a:extLst>
          </p:cNvPr>
          <p:cNvPicPr>
            <a:picLocks noChangeAspect="1"/>
          </p:cNvPicPr>
          <p:nvPr/>
        </p:nvPicPr>
        <p:blipFill>
          <a:blip r:embed="rId8"/>
          <a:stretch>
            <a:fillRect/>
          </a:stretch>
        </p:blipFill>
        <p:spPr>
          <a:xfrm>
            <a:off x="10135649" y="1719799"/>
            <a:ext cx="682660" cy="2119303"/>
          </a:xfrm>
          <a:prstGeom prst="rect">
            <a:avLst/>
          </a:prstGeom>
        </p:spPr>
      </p:pic>
      <p:sp>
        <p:nvSpPr>
          <p:cNvPr id="27" name="TextBox 26">
            <a:extLst>
              <a:ext uri="{FF2B5EF4-FFF2-40B4-BE49-F238E27FC236}">
                <a16:creationId xmlns:a16="http://schemas.microsoft.com/office/drawing/2014/main" id="{378A227F-E2DA-E13E-9D7E-9998F8E128FB}"/>
              </a:ext>
            </a:extLst>
          </p:cNvPr>
          <p:cNvSpPr txBox="1"/>
          <p:nvPr/>
        </p:nvSpPr>
        <p:spPr>
          <a:xfrm>
            <a:off x="10359726" y="3782292"/>
            <a:ext cx="550151" cy="307777"/>
          </a:xfrm>
          <a:prstGeom prst="rect">
            <a:avLst/>
          </a:prstGeom>
          <a:noFill/>
        </p:spPr>
        <p:txBody>
          <a:bodyPr wrap="none" rtlCol="0">
            <a:spAutoFit/>
          </a:bodyPr>
          <a:lstStyle/>
          <a:p>
            <a:pPr algn="ctr"/>
            <a:r>
              <a:rPr lang="en-US" sz="1400" b="1" dirty="0">
                <a:solidFill>
                  <a:schemeClr val="tx1">
                    <a:lumMod val="65000"/>
                    <a:lumOff val="35000"/>
                  </a:schemeClr>
                </a:solidFill>
              </a:rPr>
              <a:t>2024</a:t>
            </a:r>
          </a:p>
        </p:txBody>
      </p:sp>
      <p:pic>
        <p:nvPicPr>
          <p:cNvPr id="28" name="Picture 27">
            <a:extLst>
              <a:ext uri="{FF2B5EF4-FFF2-40B4-BE49-F238E27FC236}">
                <a16:creationId xmlns:a16="http://schemas.microsoft.com/office/drawing/2014/main" id="{0B006E68-E5EC-0559-422D-4605B28ABABC}"/>
              </a:ext>
            </a:extLst>
          </p:cNvPr>
          <p:cNvPicPr>
            <a:picLocks noChangeAspect="1"/>
          </p:cNvPicPr>
          <p:nvPr/>
        </p:nvPicPr>
        <p:blipFill>
          <a:blip r:embed="rId6"/>
          <a:stretch>
            <a:fillRect/>
          </a:stretch>
        </p:blipFill>
        <p:spPr>
          <a:xfrm>
            <a:off x="10541065" y="3668525"/>
            <a:ext cx="207535" cy="180465"/>
          </a:xfrm>
          <a:prstGeom prst="rect">
            <a:avLst/>
          </a:prstGeom>
        </p:spPr>
      </p:pic>
      <p:sp>
        <p:nvSpPr>
          <p:cNvPr id="30" name="TextBox 29">
            <a:extLst>
              <a:ext uri="{FF2B5EF4-FFF2-40B4-BE49-F238E27FC236}">
                <a16:creationId xmlns:a16="http://schemas.microsoft.com/office/drawing/2014/main" id="{B016F0EC-618B-953B-2C7E-77B702633A95}"/>
              </a:ext>
            </a:extLst>
          </p:cNvPr>
          <p:cNvSpPr txBox="1"/>
          <p:nvPr/>
        </p:nvSpPr>
        <p:spPr>
          <a:xfrm>
            <a:off x="10191472" y="1778118"/>
            <a:ext cx="595035" cy="261610"/>
          </a:xfrm>
          <a:prstGeom prst="rect">
            <a:avLst/>
          </a:prstGeom>
          <a:solidFill>
            <a:srgbClr val="FFFFFF"/>
          </a:solidFill>
        </p:spPr>
        <p:txBody>
          <a:bodyPr wrap="none" rtlCol="0">
            <a:spAutoFit/>
          </a:bodyPr>
          <a:lstStyle/>
          <a:p>
            <a:r>
              <a:rPr lang="en-US" sz="1050" b="1" dirty="0"/>
              <a:t>Gemini</a:t>
            </a:r>
          </a:p>
        </p:txBody>
      </p:sp>
      <p:sp>
        <p:nvSpPr>
          <p:cNvPr id="31" name="TextBox 30">
            <a:extLst>
              <a:ext uri="{FF2B5EF4-FFF2-40B4-BE49-F238E27FC236}">
                <a16:creationId xmlns:a16="http://schemas.microsoft.com/office/drawing/2014/main" id="{A54B019C-AB86-1280-B63F-B5163F7F1A53}"/>
              </a:ext>
            </a:extLst>
          </p:cNvPr>
          <p:cNvSpPr txBox="1"/>
          <p:nvPr/>
        </p:nvSpPr>
        <p:spPr>
          <a:xfrm>
            <a:off x="10040002" y="3496221"/>
            <a:ext cx="420308" cy="287771"/>
          </a:xfrm>
          <a:prstGeom prst="rect">
            <a:avLst/>
          </a:prstGeom>
          <a:solidFill>
            <a:srgbClr val="FFFFFF">
              <a:alpha val="50196"/>
            </a:srgbClr>
          </a:solidFill>
        </p:spPr>
        <p:txBody>
          <a:bodyPr wrap="none" rtlCol="0">
            <a:spAutoFit/>
          </a:bodyPr>
          <a:lstStyle/>
          <a:p>
            <a:r>
              <a:rPr lang="en-US" sz="1100" b="1" dirty="0">
                <a:solidFill>
                  <a:schemeClr val="tx1">
                    <a:lumMod val="50000"/>
                    <a:lumOff val="50000"/>
                  </a:schemeClr>
                </a:solidFill>
              </a:rPr>
              <a:t>Nov</a:t>
            </a:r>
          </a:p>
        </p:txBody>
      </p:sp>
    </p:spTree>
    <p:extLst>
      <p:ext uri="{BB962C8B-B14F-4D97-AF65-F5344CB8AC3E}">
        <p14:creationId xmlns:p14="http://schemas.microsoft.com/office/powerpoint/2010/main" val="2064962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Risks – Rapidly Changing Capabilities &amp; Players</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21</a:t>
            </a:fld>
            <a:endParaRPr lang="en-US" dirty="0"/>
          </a:p>
        </p:txBody>
      </p:sp>
      <p:sp>
        <p:nvSpPr>
          <p:cNvPr id="6" name="TextBox 5">
            <a:extLst>
              <a:ext uri="{FF2B5EF4-FFF2-40B4-BE49-F238E27FC236}">
                <a16:creationId xmlns:a16="http://schemas.microsoft.com/office/drawing/2014/main" id="{AC5BB0B2-38FE-9C28-242A-29108F67C3B4}"/>
              </a:ext>
            </a:extLst>
          </p:cNvPr>
          <p:cNvSpPr txBox="1"/>
          <p:nvPr/>
        </p:nvSpPr>
        <p:spPr>
          <a:xfrm>
            <a:off x="4045906" y="6416829"/>
            <a:ext cx="263214" cy="307777"/>
          </a:xfrm>
          <a:prstGeom prst="rect">
            <a:avLst/>
          </a:prstGeom>
          <a:noFill/>
        </p:spPr>
        <p:txBody>
          <a:bodyPr wrap="none" rtlCol="0">
            <a:spAutoFit/>
          </a:bodyPr>
          <a:lstStyle/>
          <a:p>
            <a:r>
              <a:rPr lang="en-US" sz="1400" dirty="0"/>
              <a:t>x</a:t>
            </a:r>
          </a:p>
        </p:txBody>
      </p:sp>
      <p:pic>
        <p:nvPicPr>
          <p:cNvPr id="3" name="Picture 2">
            <a:extLst>
              <a:ext uri="{FF2B5EF4-FFF2-40B4-BE49-F238E27FC236}">
                <a16:creationId xmlns:a16="http://schemas.microsoft.com/office/drawing/2014/main" id="{B415273F-C5CF-A3D0-4B6F-76EE6FAD85E9}"/>
              </a:ext>
            </a:extLst>
          </p:cNvPr>
          <p:cNvPicPr>
            <a:picLocks noChangeAspect="1"/>
          </p:cNvPicPr>
          <p:nvPr/>
        </p:nvPicPr>
        <p:blipFill>
          <a:blip r:embed="rId2"/>
          <a:stretch>
            <a:fillRect/>
          </a:stretch>
        </p:blipFill>
        <p:spPr>
          <a:xfrm>
            <a:off x="838200" y="1056579"/>
            <a:ext cx="4410916" cy="5668027"/>
          </a:xfrm>
          <a:prstGeom prst="rect">
            <a:avLst/>
          </a:prstGeom>
        </p:spPr>
      </p:pic>
      <p:sp>
        <p:nvSpPr>
          <p:cNvPr id="9" name="TextBox 8">
            <a:extLst>
              <a:ext uri="{FF2B5EF4-FFF2-40B4-BE49-F238E27FC236}">
                <a16:creationId xmlns:a16="http://schemas.microsoft.com/office/drawing/2014/main" id="{7DC02F5D-E213-14D2-5EC1-11DD8F9A6351}"/>
              </a:ext>
            </a:extLst>
          </p:cNvPr>
          <p:cNvSpPr txBox="1"/>
          <p:nvPr/>
        </p:nvSpPr>
        <p:spPr>
          <a:xfrm>
            <a:off x="4045906" y="6565804"/>
            <a:ext cx="2024913" cy="246221"/>
          </a:xfrm>
          <a:prstGeom prst="rect">
            <a:avLst/>
          </a:prstGeom>
          <a:noFill/>
        </p:spPr>
        <p:txBody>
          <a:bodyPr wrap="none" rtlCol="0">
            <a:spAutoFit/>
          </a:bodyPr>
          <a:lstStyle/>
          <a:p>
            <a:r>
              <a:rPr lang="en-US" sz="1000" dirty="0"/>
              <a:t>Changelog from </a:t>
            </a:r>
            <a:r>
              <a:rPr lang="en-US" sz="1000" dirty="0" err="1"/>
              <a:t>OpenAI</a:t>
            </a:r>
            <a:r>
              <a:rPr lang="en-US" sz="1000" dirty="0"/>
              <a:t> - </a:t>
            </a:r>
            <a:r>
              <a:rPr lang="en-US" sz="1000" dirty="0">
                <a:hlinkClick r:id="rId3"/>
              </a:rPr>
              <a:t>Hyperlink</a:t>
            </a:r>
            <a:endParaRPr lang="en-US" sz="1000" dirty="0"/>
          </a:p>
        </p:txBody>
      </p:sp>
      <p:sp>
        <p:nvSpPr>
          <p:cNvPr id="12" name="TextBox 11">
            <a:extLst>
              <a:ext uri="{FF2B5EF4-FFF2-40B4-BE49-F238E27FC236}">
                <a16:creationId xmlns:a16="http://schemas.microsoft.com/office/drawing/2014/main" id="{1025B5B3-E2EE-FF4E-C56F-6A2AC08EF0B3}"/>
              </a:ext>
            </a:extLst>
          </p:cNvPr>
          <p:cNvSpPr txBox="1"/>
          <p:nvPr/>
        </p:nvSpPr>
        <p:spPr>
          <a:xfrm>
            <a:off x="6070819" y="2455524"/>
            <a:ext cx="5726358" cy="2308324"/>
          </a:xfrm>
          <a:prstGeom prst="rect">
            <a:avLst/>
          </a:prstGeom>
          <a:noFill/>
        </p:spPr>
        <p:txBody>
          <a:bodyPr wrap="square" rtlCol="0">
            <a:spAutoFit/>
          </a:bodyPr>
          <a:lstStyle/>
          <a:p>
            <a:pPr marL="173038" indent="-173038">
              <a:buFont typeface="Arial" panose="020B0604020202020204" pitchFamily="34" charset="0"/>
              <a:buChar char="•"/>
            </a:pPr>
            <a:r>
              <a:rPr lang="en-US" sz="2400" dirty="0"/>
              <a:t>Changes occurring very rapidly</a:t>
            </a:r>
          </a:p>
          <a:p>
            <a:pPr marL="173038" indent="-173038">
              <a:buFont typeface="Arial" panose="020B0604020202020204" pitchFamily="34" charset="0"/>
              <a:buChar char="•"/>
            </a:pPr>
            <a:r>
              <a:rPr lang="en-US" sz="2400" dirty="0"/>
              <a:t>Deprecation of functions and capabilities</a:t>
            </a:r>
          </a:p>
          <a:p>
            <a:pPr marL="173038" indent="-173038">
              <a:buFont typeface="Arial" panose="020B0604020202020204" pitchFamily="34" charset="0"/>
              <a:buChar char="•"/>
            </a:pPr>
            <a:r>
              <a:rPr lang="en-US" sz="2400" dirty="0"/>
              <a:t>Model changes</a:t>
            </a:r>
          </a:p>
          <a:p>
            <a:pPr marL="173038" indent="-173038">
              <a:buFont typeface="Arial" panose="020B0604020202020204" pitchFamily="34" charset="0"/>
              <a:buChar char="•"/>
            </a:pPr>
            <a:r>
              <a:rPr lang="en-US" sz="2400" dirty="0"/>
              <a:t>Bug fixes</a:t>
            </a:r>
          </a:p>
          <a:p>
            <a:pPr marL="173038" indent="-173038">
              <a:buFont typeface="Arial" panose="020B0604020202020204" pitchFamily="34" charset="0"/>
              <a:buChar char="•"/>
            </a:pPr>
            <a:r>
              <a:rPr lang="en-US" sz="2400" dirty="0"/>
              <a:t>Implications for integration into software development efforts</a:t>
            </a:r>
          </a:p>
        </p:txBody>
      </p:sp>
    </p:spTree>
    <p:extLst>
      <p:ext uri="{BB962C8B-B14F-4D97-AF65-F5344CB8AC3E}">
        <p14:creationId xmlns:p14="http://schemas.microsoft.com/office/powerpoint/2010/main" val="1105961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Risks – Hallucinations</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22</a:t>
            </a:fld>
            <a:endParaRPr lang="en-US" dirty="0"/>
          </a:p>
        </p:txBody>
      </p:sp>
      <p:sp>
        <p:nvSpPr>
          <p:cNvPr id="9" name="TextBox 8">
            <a:extLst>
              <a:ext uri="{FF2B5EF4-FFF2-40B4-BE49-F238E27FC236}">
                <a16:creationId xmlns:a16="http://schemas.microsoft.com/office/drawing/2014/main" id="{7DC02F5D-E213-14D2-5EC1-11DD8F9A6351}"/>
              </a:ext>
            </a:extLst>
          </p:cNvPr>
          <p:cNvSpPr txBox="1"/>
          <p:nvPr/>
        </p:nvSpPr>
        <p:spPr>
          <a:xfrm>
            <a:off x="1207704" y="6558189"/>
            <a:ext cx="2735044" cy="246221"/>
          </a:xfrm>
          <a:prstGeom prst="rect">
            <a:avLst/>
          </a:prstGeom>
          <a:noFill/>
        </p:spPr>
        <p:txBody>
          <a:bodyPr wrap="none" rtlCol="0">
            <a:spAutoFit/>
          </a:bodyPr>
          <a:lstStyle/>
          <a:p>
            <a:r>
              <a:rPr lang="en-US" sz="1000" dirty="0"/>
              <a:t>Article about Microsoft’s Sydney AI – </a:t>
            </a:r>
            <a:r>
              <a:rPr lang="en-US" sz="1000" dirty="0">
                <a:hlinkClick r:id="rId2"/>
              </a:rPr>
              <a:t>NYT Article</a:t>
            </a:r>
            <a:r>
              <a:rPr lang="en-US" sz="1000" dirty="0"/>
              <a:t> </a:t>
            </a:r>
          </a:p>
        </p:txBody>
      </p:sp>
      <p:pic>
        <p:nvPicPr>
          <p:cNvPr id="5" name="Picture 4">
            <a:extLst>
              <a:ext uri="{FF2B5EF4-FFF2-40B4-BE49-F238E27FC236}">
                <a16:creationId xmlns:a16="http://schemas.microsoft.com/office/drawing/2014/main" id="{10461E86-97CF-37A0-49E7-9A3BF6D4FB2C}"/>
              </a:ext>
            </a:extLst>
          </p:cNvPr>
          <p:cNvPicPr>
            <a:picLocks noChangeAspect="1"/>
          </p:cNvPicPr>
          <p:nvPr/>
        </p:nvPicPr>
        <p:blipFill>
          <a:blip r:embed="rId3"/>
          <a:stretch>
            <a:fillRect/>
          </a:stretch>
        </p:blipFill>
        <p:spPr>
          <a:xfrm>
            <a:off x="722906" y="1155267"/>
            <a:ext cx="4111355" cy="5219205"/>
          </a:xfrm>
          <a:prstGeom prst="rect">
            <a:avLst/>
          </a:prstGeom>
        </p:spPr>
      </p:pic>
      <p:pic>
        <p:nvPicPr>
          <p:cNvPr id="7" name="Picture 6">
            <a:extLst>
              <a:ext uri="{FF2B5EF4-FFF2-40B4-BE49-F238E27FC236}">
                <a16:creationId xmlns:a16="http://schemas.microsoft.com/office/drawing/2014/main" id="{324705BD-5836-7999-599C-F4FB53BE55D6}"/>
              </a:ext>
            </a:extLst>
          </p:cNvPr>
          <p:cNvPicPr>
            <a:picLocks noChangeAspect="1"/>
          </p:cNvPicPr>
          <p:nvPr/>
        </p:nvPicPr>
        <p:blipFill>
          <a:blip r:embed="rId4"/>
          <a:stretch>
            <a:fillRect/>
          </a:stretch>
        </p:blipFill>
        <p:spPr>
          <a:xfrm>
            <a:off x="5985161" y="4880861"/>
            <a:ext cx="5255821" cy="1493611"/>
          </a:xfrm>
          <a:prstGeom prst="rect">
            <a:avLst/>
          </a:prstGeom>
        </p:spPr>
      </p:pic>
      <p:pic>
        <p:nvPicPr>
          <p:cNvPr id="8" name="Picture 7">
            <a:extLst>
              <a:ext uri="{FF2B5EF4-FFF2-40B4-BE49-F238E27FC236}">
                <a16:creationId xmlns:a16="http://schemas.microsoft.com/office/drawing/2014/main" id="{399C1082-F99A-CA3B-7C55-28BF0980B013}"/>
              </a:ext>
            </a:extLst>
          </p:cNvPr>
          <p:cNvPicPr>
            <a:picLocks noChangeAspect="1"/>
          </p:cNvPicPr>
          <p:nvPr/>
        </p:nvPicPr>
        <p:blipFill>
          <a:blip r:embed="rId5"/>
          <a:stretch>
            <a:fillRect/>
          </a:stretch>
        </p:blipFill>
        <p:spPr>
          <a:xfrm>
            <a:off x="6624741" y="1002904"/>
            <a:ext cx="3976659" cy="3782291"/>
          </a:xfrm>
          <a:prstGeom prst="rect">
            <a:avLst/>
          </a:prstGeom>
        </p:spPr>
      </p:pic>
      <p:sp>
        <p:nvSpPr>
          <p:cNvPr id="10" name="TextBox 9">
            <a:extLst>
              <a:ext uri="{FF2B5EF4-FFF2-40B4-BE49-F238E27FC236}">
                <a16:creationId xmlns:a16="http://schemas.microsoft.com/office/drawing/2014/main" id="{528FE3CB-0704-8DB6-5A95-9A7BD5D6CC66}"/>
              </a:ext>
            </a:extLst>
          </p:cNvPr>
          <p:cNvSpPr txBox="1"/>
          <p:nvPr/>
        </p:nvSpPr>
        <p:spPr>
          <a:xfrm>
            <a:off x="7060260" y="6563625"/>
            <a:ext cx="3409908" cy="246221"/>
          </a:xfrm>
          <a:prstGeom prst="rect">
            <a:avLst/>
          </a:prstGeom>
          <a:noFill/>
        </p:spPr>
        <p:txBody>
          <a:bodyPr wrap="none" rtlCol="0">
            <a:spAutoFit/>
          </a:bodyPr>
          <a:lstStyle/>
          <a:p>
            <a:r>
              <a:rPr lang="en-US" sz="1000" dirty="0"/>
              <a:t>Impacts on Business Applications of AI – </a:t>
            </a:r>
            <a:r>
              <a:rPr lang="en-US" sz="1000" dirty="0">
                <a:hlinkClick r:id="rId6"/>
              </a:rPr>
              <a:t>Ant Marketing Article</a:t>
            </a:r>
            <a:endParaRPr lang="en-US" sz="1000" dirty="0"/>
          </a:p>
        </p:txBody>
      </p:sp>
    </p:spTree>
    <p:extLst>
      <p:ext uri="{BB962C8B-B14F-4D97-AF65-F5344CB8AC3E}">
        <p14:creationId xmlns:p14="http://schemas.microsoft.com/office/powerpoint/2010/main" val="621516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Risks – Aligning Gen AI Projects with Capabilities</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23</a:t>
            </a:fld>
            <a:endParaRPr lang="en-US" dirty="0"/>
          </a:p>
        </p:txBody>
      </p:sp>
      <p:sp>
        <p:nvSpPr>
          <p:cNvPr id="6" name="TextBox 5">
            <a:extLst>
              <a:ext uri="{FF2B5EF4-FFF2-40B4-BE49-F238E27FC236}">
                <a16:creationId xmlns:a16="http://schemas.microsoft.com/office/drawing/2014/main" id="{AC5BB0B2-38FE-9C28-242A-29108F67C3B4}"/>
              </a:ext>
            </a:extLst>
          </p:cNvPr>
          <p:cNvSpPr txBox="1"/>
          <p:nvPr/>
        </p:nvSpPr>
        <p:spPr>
          <a:xfrm>
            <a:off x="4045906" y="6416829"/>
            <a:ext cx="2781082" cy="307777"/>
          </a:xfrm>
          <a:prstGeom prst="rect">
            <a:avLst/>
          </a:prstGeom>
          <a:noFill/>
        </p:spPr>
        <p:txBody>
          <a:bodyPr wrap="none" rtlCol="0">
            <a:spAutoFit/>
          </a:bodyPr>
          <a:lstStyle/>
          <a:p>
            <a:r>
              <a:rPr lang="en-US" sz="1400" dirty="0"/>
              <a:t>Concepts modified from - </a:t>
            </a:r>
            <a:r>
              <a:rPr lang="en-US" sz="1400" dirty="0">
                <a:hlinkClick r:id="rId2"/>
              </a:rPr>
              <a:t>Hyperlink</a:t>
            </a:r>
            <a:endParaRPr lang="en-US" sz="1400" dirty="0"/>
          </a:p>
        </p:txBody>
      </p:sp>
      <p:sp>
        <p:nvSpPr>
          <p:cNvPr id="3" name="TextBox 2">
            <a:extLst>
              <a:ext uri="{FF2B5EF4-FFF2-40B4-BE49-F238E27FC236}">
                <a16:creationId xmlns:a16="http://schemas.microsoft.com/office/drawing/2014/main" id="{76B13362-4079-3DAE-06C9-52A96790017E}"/>
              </a:ext>
            </a:extLst>
          </p:cNvPr>
          <p:cNvSpPr txBox="1"/>
          <p:nvPr/>
        </p:nvSpPr>
        <p:spPr>
          <a:xfrm>
            <a:off x="838199" y="1275905"/>
            <a:ext cx="4584405" cy="4524315"/>
          </a:xfrm>
          <a:prstGeom prst="rect">
            <a:avLst/>
          </a:prstGeom>
          <a:noFill/>
        </p:spPr>
        <p:txBody>
          <a:bodyPr wrap="square" rtlCol="0">
            <a:spAutoFit/>
          </a:bodyPr>
          <a:lstStyle/>
          <a:p>
            <a:r>
              <a:rPr lang="en-US" sz="2400" u="sng" dirty="0">
                <a:solidFill>
                  <a:srgbClr val="FF0000"/>
                </a:solidFill>
              </a:rPr>
              <a:t>Good at:</a:t>
            </a:r>
          </a:p>
          <a:p>
            <a:endParaRPr lang="en-US" sz="2400" dirty="0"/>
          </a:p>
          <a:p>
            <a:pPr marL="285750" indent="-285750">
              <a:buFont typeface="Arial" panose="020B0604020202020204" pitchFamily="34" charset="0"/>
              <a:buChar char="•"/>
            </a:pPr>
            <a:r>
              <a:rPr lang="en-US" sz="2400" dirty="0"/>
              <a:t>Administrative tasks</a:t>
            </a:r>
          </a:p>
          <a:p>
            <a:pPr marL="285750" indent="-285750">
              <a:buFont typeface="Arial" panose="020B0604020202020204" pitchFamily="34" charset="0"/>
              <a:buChar char="•"/>
            </a:pPr>
            <a:r>
              <a:rPr lang="en-US" sz="2400" dirty="0"/>
              <a:t>Content generation</a:t>
            </a:r>
          </a:p>
          <a:p>
            <a:pPr marL="285750" indent="-285750">
              <a:buFont typeface="Arial" panose="020B0604020202020204" pitchFamily="34" charset="0"/>
              <a:buChar char="•"/>
            </a:pPr>
            <a:r>
              <a:rPr lang="en-US" sz="2400" dirty="0"/>
              <a:t>Coding assistance</a:t>
            </a:r>
          </a:p>
          <a:p>
            <a:pPr marL="285750" indent="-285750">
              <a:buFont typeface="Arial" panose="020B0604020202020204" pitchFamily="34" charset="0"/>
              <a:buChar char="•"/>
            </a:pPr>
            <a:r>
              <a:rPr lang="en-US" sz="2400" dirty="0"/>
              <a:t>Effective customer communication</a:t>
            </a:r>
          </a:p>
          <a:p>
            <a:pPr marL="285750" indent="-285750">
              <a:buFont typeface="Arial" panose="020B0604020202020204" pitchFamily="34" charset="0"/>
              <a:buChar char="•"/>
            </a:pPr>
            <a:r>
              <a:rPr lang="en-US" sz="2400" dirty="0"/>
              <a:t>Multilingual communication and translation</a:t>
            </a:r>
          </a:p>
          <a:p>
            <a:pPr marL="285750" indent="-285750">
              <a:buFont typeface="Arial" panose="020B0604020202020204" pitchFamily="34" charset="0"/>
              <a:buChar char="•"/>
            </a:pPr>
            <a:r>
              <a:rPr lang="en-US" sz="2400" dirty="0"/>
              <a:t>Strategy outlining </a:t>
            </a:r>
          </a:p>
          <a:p>
            <a:pPr marL="285750" indent="-285750">
              <a:buFont typeface="Arial" panose="020B0604020202020204" pitchFamily="34" charset="0"/>
              <a:buChar char="•"/>
            </a:pPr>
            <a:r>
              <a:rPr lang="en-US" sz="2400" dirty="0"/>
              <a:t>Audio, Video, and Image generation</a:t>
            </a:r>
          </a:p>
        </p:txBody>
      </p:sp>
      <p:sp>
        <p:nvSpPr>
          <p:cNvPr id="5" name="TextBox 4">
            <a:extLst>
              <a:ext uri="{FF2B5EF4-FFF2-40B4-BE49-F238E27FC236}">
                <a16:creationId xmlns:a16="http://schemas.microsoft.com/office/drawing/2014/main" id="{1FDAD736-52C6-6C45-E95A-C12F39FC1EBF}"/>
              </a:ext>
            </a:extLst>
          </p:cNvPr>
          <p:cNvSpPr txBox="1"/>
          <p:nvPr/>
        </p:nvSpPr>
        <p:spPr>
          <a:xfrm>
            <a:off x="6498264" y="1275905"/>
            <a:ext cx="4584405" cy="5262979"/>
          </a:xfrm>
          <a:prstGeom prst="rect">
            <a:avLst/>
          </a:prstGeom>
          <a:noFill/>
        </p:spPr>
        <p:txBody>
          <a:bodyPr wrap="square" rtlCol="0">
            <a:spAutoFit/>
          </a:bodyPr>
          <a:lstStyle/>
          <a:p>
            <a:r>
              <a:rPr lang="en-US" sz="2400" u="sng" dirty="0">
                <a:solidFill>
                  <a:srgbClr val="FF0000"/>
                </a:solidFill>
              </a:rPr>
              <a:t>Not Good at:</a:t>
            </a:r>
          </a:p>
          <a:p>
            <a:endParaRPr lang="en-US" sz="2400" dirty="0"/>
          </a:p>
          <a:p>
            <a:pPr marL="285750" indent="-285750">
              <a:buFont typeface="Arial" panose="020B0604020202020204" pitchFamily="34" charset="0"/>
              <a:buChar char="•"/>
            </a:pPr>
            <a:r>
              <a:rPr lang="en-US" sz="2400" dirty="0"/>
              <a:t>Always providing truthful answers</a:t>
            </a:r>
          </a:p>
          <a:p>
            <a:pPr marL="285750" indent="-285750">
              <a:buFont typeface="Arial" panose="020B0604020202020204" pitchFamily="34" charset="0"/>
              <a:buChar char="•"/>
            </a:pPr>
            <a:r>
              <a:rPr lang="en-US" sz="2400" dirty="0"/>
              <a:t>Negotiation</a:t>
            </a:r>
          </a:p>
          <a:p>
            <a:pPr marL="285750" indent="-285750">
              <a:buFont typeface="Arial" panose="020B0604020202020204" pitchFamily="34" charset="0"/>
              <a:buChar char="•"/>
            </a:pPr>
            <a:r>
              <a:rPr lang="en-US" sz="2400" dirty="0"/>
              <a:t>Identifying when it is being manipulated</a:t>
            </a:r>
          </a:p>
          <a:p>
            <a:pPr marL="285750" indent="-285750">
              <a:buFont typeface="Arial" panose="020B0604020202020204" pitchFamily="34" charset="0"/>
              <a:buChar char="•"/>
            </a:pPr>
            <a:r>
              <a:rPr lang="en-US" sz="2400" dirty="0"/>
              <a:t>Lack of true emotional intelligence</a:t>
            </a:r>
          </a:p>
          <a:p>
            <a:pPr marL="285750" indent="-285750">
              <a:buFont typeface="Arial" panose="020B0604020202020204" pitchFamily="34" charset="0"/>
              <a:buChar char="•"/>
            </a:pPr>
            <a:r>
              <a:rPr lang="en-US" sz="2400" dirty="0"/>
              <a:t>Providing details aligned with strategy recommendations</a:t>
            </a:r>
          </a:p>
          <a:p>
            <a:pPr marL="285750" indent="-285750">
              <a:buFont typeface="Arial" panose="020B0604020202020204" pitchFamily="34" charset="0"/>
              <a:buChar char="•"/>
            </a:pPr>
            <a:endParaRPr lang="en-US" sz="2400" dirty="0"/>
          </a:p>
          <a:p>
            <a:endParaRPr lang="en-US" sz="2400" dirty="0"/>
          </a:p>
          <a:p>
            <a:endParaRPr lang="en-US" sz="2400" dirty="0"/>
          </a:p>
        </p:txBody>
      </p:sp>
    </p:spTree>
    <p:extLst>
      <p:ext uri="{BB962C8B-B14F-4D97-AF65-F5344CB8AC3E}">
        <p14:creationId xmlns:p14="http://schemas.microsoft.com/office/powerpoint/2010/main" val="2262889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solidFill>
            <a:schemeClr val="accent5">
              <a:lumMod val="20000"/>
              <a:lumOff val="80000"/>
            </a:schemeClr>
          </a:solidFill>
        </p:spPr>
        <p:txBody>
          <a:bodyPr>
            <a:normAutofit/>
          </a:bodyPr>
          <a:lstStyle/>
          <a:p>
            <a:r>
              <a:rPr lang="en-US" sz="3600" dirty="0"/>
              <a:t>Risks – Ethics and Gen AI</a:t>
            </a:r>
          </a:p>
        </p:txBody>
      </p:sp>
      <p:sp>
        <p:nvSpPr>
          <p:cNvPr id="3" name="Content Placeholder 2">
            <a:extLst>
              <a:ext uri="{FF2B5EF4-FFF2-40B4-BE49-F238E27FC236}">
                <a16:creationId xmlns:a16="http://schemas.microsoft.com/office/drawing/2014/main" id="{7BB3F06E-E0C1-D450-8200-A7A1EBFCB0FF}"/>
              </a:ext>
            </a:extLst>
          </p:cNvPr>
          <p:cNvSpPr>
            <a:spLocks noGrp="1"/>
          </p:cNvSpPr>
          <p:nvPr>
            <p:ph idx="1"/>
          </p:nvPr>
        </p:nvSpPr>
        <p:spPr>
          <a:xfrm>
            <a:off x="838200" y="1216324"/>
            <a:ext cx="5257800" cy="5141945"/>
          </a:xfrm>
        </p:spPr>
        <p:txBody>
          <a:bodyPr>
            <a:normAutofit/>
          </a:bodyPr>
          <a:lstStyle/>
          <a:p>
            <a:r>
              <a:rPr lang="en-US" dirty="0"/>
              <a:t>Training data</a:t>
            </a:r>
          </a:p>
          <a:p>
            <a:pPr lvl="1"/>
            <a:r>
              <a:rPr lang="en-US" dirty="0"/>
              <a:t>Copyrighted content</a:t>
            </a:r>
          </a:p>
          <a:p>
            <a:pPr lvl="1"/>
            <a:r>
              <a:rPr lang="en-US" dirty="0"/>
              <a:t>Harmful content</a:t>
            </a:r>
          </a:p>
          <a:p>
            <a:r>
              <a:rPr lang="en-US" dirty="0"/>
              <a:t>Amplification and perpetuation of existing biases</a:t>
            </a:r>
          </a:p>
          <a:p>
            <a:pPr lvl="1"/>
            <a:r>
              <a:rPr lang="en-US" dirty="0"/>
              <a:t>Caused by training data</a:t>
            </a:r>
          </a:p>
          <a:p>
            <a:r>
              <a:rPr lang="en-US" dirty="0"/>
              <a:t>Providing inaccurate responses</a:t>
            </a:r>
          </a:p>
          <a:p>
            <a:r>
              <a:rPr lang="en-US" dirty="0"/>
              <a:t>Providing inaccurate references or attribution</a:t>
            </a:r>
          </a:p>
          <a:p>
            <a:r>
              <a:rPr lang="en-US" dirty="0"/>
              <a:t>Reliance on AI answers</a:t>
            </a:r>
          </a:p>
          <a:p>
            <a:r>
              <a:rPr lang="en-US" dirty="0"/>
              <a:t>Impact on humans</a:t>
            </a:r>
          </a:p>
          <a:p>
            <a:endParaRPr lang="en-US" dirty="0"/>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24</a:t>
            </a:fld>
            <a:endParaRPr lang="en-US" dirty="0"/>
          </a:p>
        </p:txBody>
      </p:sp>
      <p:sp>
        <p:nvSpPr>
          <p:cNvPr id="6" name="TextBox 5">
            <a:extLst>
              <a:ext uri="{FF2B5EF4-FFF2-40B4-BE49-F238E27FC236}">
                <a16:creationId xmlns:a16="http://schemas.microsoft.com/office/drawing/2014/main" id="{AC5BB0B2-38FE-9C28-242A-29108F67C3B4}"/>
              </a:ext>
            </a:extLst>
          </p:cNvPr>
          <p:cNvSpPr txBox="1"/>
          <p:nvPr/>
        </p:nvSpPr>
        <p:spPr>
          <a:xfrm>
            <a:off x="1185748" y="6521548"/>
            <a:ext cx="2729209" cy="276999"/>
          </a:xfrm>
          <a:prstGeom prst="rect">
            <a:avLst/>
          </a:prstGeom>
          <a:noFill/>
        </p:spPr>
        <p:txBody>
          <a:bodyPr wrap="none" rtlCol="0">
            <a:spAutoFit/>
          </a:bodyPr>
          <a:lstStyle/>
          <a:p>
            <a:r>
              <a:rPr lang="en-US" sz="1200" dirty="0"/>
              <a:t>List modified from this article - </a:t>
            </a:r>
            <a:r>
              <a:rPr lang="en-US" sz="1200" dirty="0">
                <a:hlinkClick r:id="rId2"/>
              </a:rPr>
              <a:t>Hyperlink</a:t>
            </a:r>
            <a:endParaRPr lang="en-US" sz="1200" dirty="0"/>
          </a:p>
        </p:txBody>
      </p:sp>
      <p:pic>
        <p:nvPicPr>
          <p:cNvPr id="5" name="Picture 4">
            <a:extLst>
              <a:ext uri="{FF2B5EF4-FFF2-40B4-BE49-F238E27FC236}">
                <a16:creationId xmlns:a16="http://schemas.microsoft.com/office/drawing/2014/main" id="{BEE1302D-40B0-C56A-B0C9-A98013685E75}"/>
              </a:ext>
            </a:extLst>
          </p:cNvPr>
          <p:cNvPicPr>
            <a:picLocks noChangeAspect="1"/>
          </p:cNvPicPr>
          <p:nvPr/>
        </p:nvPicPr>
        <p:blipFill>
          <a:blip r:embed="rId3"/>
          <a:stretch>
            <a:fillRect/>
          </a:stretch>
        </p:blipFill>
        <p:spPr>
          <a:xfrm>
            <a:off x="6313814" y="1072941"/>
            <a:ext cx="5039986" cy="1973927"/>
          </a:xfrm>
          <a:prstGeom prst="rect">
            <a:avLst/>
          </a:prstGeom>
        </p:spPr>
      </p:pic>
      <p:sp>
        <p:nvSpPr>
          <p:cNvPr id="7" name="TextBox 6">
            <a:extLst>
              <a:ext uri="{FF2B5EF4-FFF2-40B4-BE49-F238E27FC236}">
                <a16:creationId xmlns:a16="http://schemas.microsoft.com/office/drawing/2014/main" id="{7FF00CFC-2135-C8E7-7EE0-78624762887A}"/>
              </a:ext>
            </a:extLst>
          </p:cNvPr>
          <p:cNvSpPr txBox="1"/>
          <p:nvPr/>
        </p:nvSpPr>
        <p:spPr>
          <a:xfrm>
            <a:off x="6973404" y="3135413"/>
            <a:ext cx="2403478" cy="276999"/>
          </a:xfrm>
          <a:prstGeom prst="rect">
            <a:avLst/>
          </a:prstGeom>
          <a:noFill/>
        </p:spPr>
        <p:txBody>
          <a:bodyPr wrap="none" rtlCol="0">
            <a:spAutoFit/>
          </a:bodyPr>
          <a:lstStyle/>
          <a:p>
            <a:r>
              <a:rPr lang="en-US" sz="1200" dirty="0"/>
              <a:t>WSJ Article on this topic - </a:t>
            </a:r>
            <a:r>
              <a:rPr lang="en-US" sz="1200" dirty="0">
                <a:hlinkClick r:id="rId4"/>
              </a:rPr>
              <a:t>Hyperlink</a:t>
            </a:r>
            <a:endParaRPr lang="en-US" sz="1200" dirty="0"/>
          </a:p>
        </p:txBody>
      </p:sp>
      <p:pic>
        <p:nvPicPr>
          <p:cNvPr id="8" name="Picture 7">
            <a:extLst>
              <a:ext uri="{FF2B5EF4-FFF2-40B4-BE49-F238E27FC236}">
                <a16:creationId xmlns:a16="http://schemas.microsoft.com/office/drawing/2014/main" id="{C77D1FDF-2455-8ECA-97D4-65AE1618D717}"/>
              </a:ext>
            </a:extLst>
          </p:cNvPr>
          <p:cNvPicPr>
            <a:picLocks noChangeAspect="1"/>
          </p:cNvPicPr>
          <p:nvPr/>
        </p:nvPicPr>
        <p:blipFill>
          <a:blip r:embed="rId5"/>
          <a:stretch>
            <a:fillRect/>
          </a:stretch>
        </p:blipFill>
        <p:spPr>
          <a:xfrm>
            <a:off x="6285460" y="3886627"/>
            <a:ext cx="5039987" cy="1995282"/>
          </a:xfrm>
          <a:prstGeom prst="rect">
            <a:avLst/>
          </a:prstGeom>
        </p:spPr>
      </p:pic>
      <p:sp>
        <p:nvSpPr>
          <p:cNvPr id="9" name="TextBox 8">
            <a:extLst>
              <a:ext uri="{FF2B5EF4-FFF2-40B4-BE49-F238E27FC236}">
                <a16:creationId xmlns:a16="http://schemas.microsoft.com/office/drawing/2014/main" id="{2943FB39-CAF7-C8D1-6F85-48F92C4434BB}"/>
              </a:ext>
            </a:extLst>
          </p:cNvPr>
          <p:cNvSpPr txBox="1"/>
          <p:nvPr/>
        </p:nvSpPr>
        <p:spPr>
          <a:xfrm>
            <a:off x="6849358" y="6066380"/>
            <a:ext cx="3555653" cy="276999"/>
          </a:xfrm>
          <a:prstGeom prst="rect">
            <a:avLst/>
          </a:prstGeom>
          <a:noFill/>
        </p:spPr>
        <p:txBody>
          <a:bodyPr wrap="none" rtlCol="0">
            <a:spAutoFit/>
          </a:bodyPr>
          <a:lstStyle/>
          <a:p>
            <a:r>
              <a:rPr lang="en-US" sz="1200" dirty="0"/>
              <a:t>The Verge article on the NYT copyright suit - </a:t>
            </a:r>
            <a:r>
              <a:rPr lang="en-US" sz="1200" dirty="0">
                <a:hlinkClick r:id="rId6"/>
              </a:rPr>
              <a:t>Hyperlink</a:t>
            </a:r>
            <a:endParaRPr lang="en-US" sz="1200" dirty="0"/>
          </a:p>
        </p:txBody>
      </p:sp>
    </p:spTree>
    <p:extLst>
      <p:ext uri="{BB962C8B-B14F-4D97-AF65-F5344CB8AC3E}">
        <p14:creationId xmlns:p14="http://schemas.microsoft.com/office/powerpoint/2010/main" val="306622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Risks – Ethics and Gen AI</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25</a:t>
            </a:fld>
            <a:endParaRPr lang="en-US" dirty="0"/>
          </a:p>
        </p:txBody>
      </p:sp>
      <p:pic>
        <p:nvPicPr>
          <p:cNvPr id="3" name="Picture 2">
            <a:extLst>
              <a:ext uri="{FF2B5EF4-FFF2-40B4-BE49-F238E27FC236}">
                <a16:creationId xmlns:a16="http://schemas.microsoft.com/office/drawing/2014/main" id="{4151E9A4-2BB9-FC15-84EA-C7C2C490A0B5}"/>
              </a:ext>
            </a:extLst>
          </p:cNvPr>
          <p:cNvPicPr>
            <a:picLocks noChangeAspect="1"/>
          </p:cNvPicPr>
          <p:nvPr/>
        </p:nvPicPr>
        <p:blipFill>
          <a:blip r:embed="rId2"/>
          <a:stretch>
            <a:fillRect/>
          </a:stretch>
        </p:blipFill>
        <p:spPr>
          <a:xfrm>
            <a:off x="2289605" y="1744706"/>
            <a:ext cx="7772400" cy="4533900"/>
          </a:xfrm>
          <a:prstGeom prst="rect">
            <a:avLst/>
          </a:prstGeom>
        </p:spPr>
      </p:pic>
      <p:sp>
        <p:nvSpPr>
          <p:cNvPr id="5" name="TextBox 4">
            <a:extLst>
              <a:ext uri="{FF2B5EF4-FFF2-40B4-BE49-F238E27FC236}">
                <a16:creationId xmlns:a16="http://schemas.microsoft.com/office/drawing/2014/main" id="{5EE461CE-FE2B-929B-3236-3AE6397E3D2F}"/>
              </a:ext>
            </a:extLst>
          </p:cNvPr>
          <p:cNvSpPr txBox="1"/>
          <p:nvPr/>
        </p:nvSpPr>
        <p:spPr>
          <a:xfrm>
            <a:off x="4295066" y="1275230"/>
            <a:ext cx="3761479" cy="369332"/>
          </a:xfrm>
          <a:prstGeom prst="rect">
            <a:avLst/>
          </a:prstGeom>
          <a:noFill/>
        </p:spPr>
        <p:txBody>
          <a:bodyPr wrap="none" rtlCol="0">
            <a:spAutoFit/>
          </a:bodyPr>
          <a:lstStyle/>
          <a:p>
            <a:r>
              <a:rPr lang="en-US" dirty="0"/>
              <a:t>The Rome Call for AI Ethics - </a:t>
            </a:r>
            <a:r>
              <a:rPr lang="en-US" dirty="0">
                <a:hlinkClick r:id="rId3"/>
              </a:rPr>
              <a:t>Hyperlink</a:t>
            </a:r>
            <a:endParaRPr lang="en-US" dirty="0"/>
          </a:p>
        </p:txBody>
      </p:sp>
    </p:spTree>
    <p:extLst>
      <p:ext uri="{BB962C8B-B14F-4D97-AF65-F5344CB8AC3E}">
        <p14:creationId xmlns:p14="http://schemas.microsoft.com/office/powerpoint/2010/main" val="4154049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Risks – Regulation and Gen AI</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26</a:t>
            </a:fld>
            <a:endParaRPr lang="en-US" dirty="0"/>
          </a:p>
        </p:txBody>
      </p:sp>
      <p:pic>
        <p:nvPicPr>
          <p:cNvPr id="7" name="Picture 6">
            <a:extLst>
              <a:ext uri="{FF2B5EF4-FFF2-40B4-BE49-F238E27FC236}">
                <a16:creationId xmlns:a16="http://schemas.microsoft.com/office/drawing/2014/main" id="{E92CA4E4-DC29-73F1-3EBB-D9D2B8C77839}"/>
              </a:ext>
            </a:extLst>
          </p:cNvPr>
          <p:cNvPicPr>
            <a:picLocks noChangeAspect="1"/>
          </p:cNvPicPr>
          <p:nvPr/>
        </p:nvPicPr>
        <p:blipFill>
          <a:blip r:embed="rId2"/>
          <a:stretch>
            <a:fillRect/>
          </a:stretch>
        </p:blipFill>
        <p:spPr>
          <a:xfrm>
            <a:off x="2504020" y="1169651"/>
            <a:ext cx="7772400" cy="2804474"/>
          </a:xfrm>
          <a:prstGeom prst="rect">
            <a:avLst/>
          </a:prstGeom>
        </p:spPr>
      </p:pic>
      <p:pic>
        <p:nvPicPr>
          <p:cNvPr id="8" name="Picture 7">
            <a:extLst>
              <a:ext uri="{FF2B5EF4-FFF2-40B4-BE49-F238E27FC236}">
                <a16:creationId xmlns:a16="http://schemas.microsoft.com/office/drawing/2014/main" id="{3D1AD679-0AC5-6CFF-20EF-9F94614301B1}"/>
              </a:ext>
            </a:extLst>
          </p:cNvPr>
          <p:cNvPicPr>
            <a:picLocks noChangeAspect="1"/>
          </p:cNvPicPr>
          <p:nvPr/>
        </p:nvPicPr>
        <p:blipFill>
          <a:blip r:embed="rId3"/>
          <a:stretch>
            <a:fillRect/>
          </a:stretch>
        </p:blipFill>
        <p:spPr>
          <a:xfrm>
            <a:off x="3473579" y="4149583"/>
            <a:ext cx="5833281" cy="2174658"/>
          </a:xfrm>
          <a:prstGeom prst="rect">
            <a:avLst/>
          </a:prstGeom>
        </p:spPr>
      </p:pic>
      <p:sp>
        <p:nvSpPr>
          <p:cNvPr id="9" name="TextBox 8">
            <a:extLst>
              <a:ext uri="{FF2B5EF4-FFF2-40B4-BE49-F238E27FC236}">
                <a16:creationId xmlns:a16="http://schemas.microsoft.com/office/drawing/2014/main" id="{54A70B1F-721C-AC93-3D6F-D3A23F448F62}"/>
              </a:ext>
            </a:extLst>
          </p:cNvPr>
          <p:cNvSpPr txBox="1"/>
          <p:nvPr/>
        </p:nvSpPr>
        <p:spPr>
          <a:xfrm>
            <a:off x="4737022" y="6581001"/>
            <a:ext cx="3035639" cy="276999"/>
          </a:xfrm>
          <a:prstGeom prst="rect">
            <a:avLst/>
          </a:prstGeom>
          <a:noFill/>
        </p:spPr>
        <p:txBody>
          <a:bodyPr wrap="none" rtlCol="0">
            <a:spAutoFit/>
          </a:bodyPr>
          <a:lstStyle/>
          <a:p>
            <a:r>
              <a:rPr lang="en-US" sz="1200" dirty="0"/>
              <a:t>Executive Order on Trustworthy AI - </a:t>
            </a:r>
            <a:r>
              <a:rPr lang="en-US" sz="1200" dirty="0">
                <a:hlinkClick r:id="rId4"/>
              </a:rPr>
              <a:t>Hyperlink</a:t>
            </a:r>
            <a:endParaRPr lang="en-US" sz="1200" dirty="0"/>
          </a:p>
        </p:txBody>
      </p:sp>
    </p:spTree>
    <p:extLst>
      <p:ext uri="{BB962C8B-B14F-4D97-AF65-F5344CB8AC3E}">
        <p14:creationId xmlns:p14="http://schemas.microsoft.com/office/powerpoint/2010/main" val="1343757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Improving Probability of Good Gen AI Project Outcomes</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27</a:t>
            </a:fld>
            <a:endParaRPr lang="en-US" dirty="0"/>
          </a:p>
        </p:txBody>
      </p:sp>
      <p:sp>
        <p:nvSpPr>
          <p:cNvPr id="3" name="Content Placeholder 2">
            <a:extLst>
              <a:ext uri="{FF2B5EF4-FFF2-40B4-BE49-F238E27FC236}">
                <a16:creationId xmlns:a16="http://schemas.microsoft.com/office/drawing/2014/main" id="{AD59FDA3-A78E-9D4D-EE35-D988E538E096}"/>
              </a:ext>
            </a:extLst>
          </p:cNvPr>
          <p:cNvSpPr txBox="1">
            <a:spLocks/>
          </p:cNvSpPr>
          <p:nvPr/>
        </p:nvSpPr>
        <p:spPr>
          <a:xfrm>
            <a:off x="838200" y="1218469"/>
            <a:ext cx="10515600" cy="4995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The “5% better rule”</a:t>
            </a:r>
          </a:p>
          <a:p>
            <a:r>
              <a:rPr lang="en-US" sz="3600" dirty="0"/>
              <a:t>Evaluating opportunities</a:t>
            </a:r>
          </a:p>
          <a:p>
            <a:pPr lvl="1">
              <a:buFont typeface="Wingdings" pitchFamily="2" charset="2"/>
              <a:buChar char="§"/>
            </a:pPr>
            <a:r>
              <a:rPr lang="en-US" sz="3200" dirty="0"/>
              <a:t>IT Cost, schedule and likelihood of good outcomes</a:t>
            </a:r>
          </a:p>
          <a:p>
            <a:pPr lvl="1">
              <a:buFont typeface="Wingdings" pitchFamily="2" charset="2"/>
              <a:buChar char="§"/>
            </a:pPr>
            <a:r>
              <a:rPr lang="en-US" sz="3200" dirty="0"/>
              <a:t>Time to return evaluation</a:t>
            </a:r>
          </a:p>
          <a:p>
            <a:r>
              <a:rPr lang="en-US" sz="3600" dirty="0"/>
              <a:t>Future-proofing your investments</a:t>
            </a:r>
          </a:p>
          <a:p>
            <a:r>
              <a:rPr lang="en-US" sz="3600" dirty="0"/>
              <a:t>Training your workforce</a:t>
            </a:r>
          </a:p>
          <a:p>
            <a:pPr lvl="1">
              <a:buFont typeface="Wingdings" pitchFamily="2" charset="2"/>
              <a:buChar char="§"/>
            </a:pPr>
            <a:r>
              <a:rPr lang="en-US" sz="3200" dirty="0"/>
              <a:t>Using the system</a:t>
            </a:r>
          </a:p>
          <a:p>
            <a:pPr lvl="1">
              <a:buFont typeface="Wingdings" pitchFamily="2" charset="2"/>
              <a:buChar char="§"/>
            </a:pPr>
            <a:r>
              <a:rPr lang="en-US" sz="3200" dirty="0"/>
              <a:t>Assessing the accuracy of output (see hallucinations)</a:t>
            </a:r>
          </a:p>
          <a:p>
            <a:pPr>
              <a:buFont typeface="Courier New" panose="02070309020205020404" pitchFamily="49" charset="0"/>
              <a:buChar char="o"/>
            </a:pPr>
            <a:endParaRPr lang="en-US" sz="3600" dirty="0"/>
          </a:p>
          <a:p>
            <a:pPr lvl="1">
              <a:buFont typeface="Wingdings" pitchFamily="2" charset="2"/>
              <a:buChar char="§"/>
            </a:pPr>
            <a:endParaRPr lang="en-US" sz="3200" dirty="0"/>
          </a:p>
        </p:txBody>
      </p:sp>
    </p:spTree>
    <p:extLst>
      <p:ext uri="{BB962C8B-B14F-4D97-AF65-F5344CB8AC3E}">
        <p14:creationId xmlns:p14="http://schemas.microsoft.com/office/powerpoint/2010/main" val="2112022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Improving Probability of Good Gen AI Project Outcomes</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28</a:t>
            </a:fld>
            <a:endParaRPr lang="en-US" dirty="0"/>
          </a:p>
        </p:txBody>
      </p:sp>
      <p:sp>
        <p:nvSpPr>
          <p:cNvPr id="3" name="Content Placeholder 2">
            <a:extLst>
              <a:ext uri="{FF2B5EF4-FFF2-40B4-BE49-F238E27FC236}">
                <a16:creationId xmlns:a16="http://schemas.microsoft.com/office/drawing/2014/main" id="{AD59FDA3-A78E-9D4D-EE35-D988E538E096}"/>
              </a:ext>
            </a:extLst>
          </p:cNvPr>
          <p:cNvSpPr txBox="1">
            <a:spLocks/>
          </p:cNvSpPr>
          <p:nvPr/>
        </p:nvSpPr>
        <p:spPr>
          <a:xfrm>
            <a:off x="838200" y="1218469"/>
            <a:ext cx="10515600" cy="4995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Mitigate legal and regulatory issues</a:t>
            </a:r>
          </a:p>
          <a:p>
            <a:pPr marL="811213" lvl="1" indent="-354013">
              <a:buFont typeface="Wingdings" pitchFamily="2" charset="2"/>
              <a:buChar char="§"/>
            </a:pPr>
            <a:r>
              <a:rPr lang="en-US" sz="3200" dirty="0"/>
              <a:t>What data was used to train your Gen AI solution?</a:t>
            </a:r>
          </a:p>
          <a:p>
            <a:pPr marL="811213" lvl="1" indent="-354013">
              <a:buFont typeface="Wingdings" pitchFamily="2" charset="2"/>
              <a:buChar char="§"/>
            </a:pPr>
            <a:r>
              <a:rPr lang="en-US" sz="3200" dirty="0"/>
              <a:t>What happens if you lose access to your built solution due to legal or regulatory issues with your Gen AI provider?</a:t>
            </a:r>
          </a:p>
          <a:p>
            <a:pPr marL="811213" lvl="1" indent="-354013">
              <a:buFont typeface="Wingdings" pitchFamily="2" charset="2"/>
              <a:buChar char="§"/>
            </a:pPr>
            <a:r>
              <a:rPr lang="en-US" sz="3200" dirty="0"/>
              <a:t>Put in place “guardrails” for when and how your people can use Gen AI</a:t>
            </a:r>
          </a:p>
          <a:p>
            <a:pPr marL="811213" lvl="1" indent="-354013">
              <a:buFont typeface="Wingdings" pitchFamily="2" charset="2"/>
              <a:buChar char="§"/>
            </a:pPr>
            <a:r>
              <a:rPr lang="en-US" sz="3200" dirty="0"/>
              <a:t>If you can, develop a risk plan associated with Gen AI projects and solutions</a:t>
            </a:r>
          </a:p>
          <a:p>
            <a:pPr lvl="1">
              <a:buFont typeface="Courier New" panose="02070309020205020404" pitchFamily="49" charset="0"/>
              <a:buChar char="o"/>
            </a:pPr>
            <a:endParaRPr lang="en-US" sz="3200" dirty="0"/>
          </a:p>
        </p:txBody>
      </p:sp>
    </p:spTree>
    <p:extLst>
      <p:ext uri="{BB962C8B-B14F-4D97-AF65-F5344CB8AC3E}">
        <p14:creationId xmlns:p14="http://schemas.microsoft.com/office/powerpoint/2010/main" val="2343560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Improving Probability of Good Gen AI Project Outcomes</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29</a:t>
            </a:fld>
            <a:endParaRPr lang="en-US" dirty="0"/>
          </a:p>
        </p:txBody>
      </p:sp>
      <p:sp>
        <p:nvSpPr>
          <p:cNvPr id="3" name="Content Placeholder 2">
            <a:extLst>
              <a:ext uri="{FF2B5EF4-FFF2-40B4-BE49-F238E27FC236}">
                <a16:creationId xmlns:a16="http://schemas.microsoft.com/office/drawing/2014/main" id="{AD59FDA3-A78E-9D4D-EE35-D988E538E096}"/>
              </a:ext>
            </a:extLst>
          </p:cNvPr>
          <p:cNvSpPr txBox="1">
            <a:spLocks/>
          </p:cNvSpPr>
          <p:nvPr/>
        </p:nvSpPr>
        <p:spPr>
          <a:xfrm>
            <a:off x="838200" y="1218469"/>
            <a:ext cx="10515600" cy="4995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Mitigate Rate of Change Issues</a:t>
            </a:r>
          </a:p>
          <a:p>
            <a:pPr marL="811213" lvl="1" indent="-354013">
              <a:buFont typeface="Wingdings" pitchFamily="2" charset="2"/>
              <a:buChar char="§"/>
            </a:pPr>
            <a:r>
              <a:rPr lang="en-US" sz="3200" dirty="0"/>
              <a:t>Align your Gen AI solution with a trusted provider</a:t>
            </a:r>
          </a:p>
          <a:p>
            <a:pPr marL="1268413" lvl="2" indent="-354013">
              <a:buFont typeface="Wingdings" pitchFamily="2" charset="2"/>
              <a:buChar char="§"/>
            </a:pPr>
            <a:r>
              <a:rPr lang="en-US" sz="2800" dirty="0" err="1"/>
              <a:t>OpenAI</a:t>
            </a:r>
            <a:r>
              <a:rPr lang="en-US" sz="2800" dirty="0"/>
              <a:t> turmoil over leadership and direction</a:t>
            </a:r>
          </a:p>
          <a:p>
            <a:pPr marL="1268413" lvl="2" indent="-354013">
              <a:buFont typeface="Wingdings" pitchFamily="2" charset="2"/>
              <a:buChar char="§"/>
            </a:pPr>
            <a:r>
              <a:rPr lang="en-US" sz="2800" dirty="0"/>
              <a:t>Longevity</a:t>
            </a:r>
          </a:p>
          <a:p>
            <a:pPr marL="811213" lvl="1" indent="-354013">
              <a:buFont typeface="Wingdings" pitchFamily="2" charset="2"/>
              <a:buChar char="§"/>
            </a:pPr>
            <a:r>
              <a:rPr lang="en-US" sz="3200" dirty="0"/>
              <a:t>Consider cloud implications</a:t>
            </a:r>
          </a:p>
          <a:p>
            <a:pPr lvl="2">
              <a:buFont typeface="Courier New" panose="02070309020205020404" pitchFamily="49" charset="0"/>
              <a:buChar char="o"/>
            </a:pPr>
            <a:r>
              <a:rPr lang="en-US" sz="2800" dirty="0"/>
              <a:t>Cost </a:t>
            </a:r>
          </a:p>
          <a:p>
            <a:pPr lvl="2">
              <a:buFont typeface="Courier New" panose="02070309020205020404" pitchFamily="49" charset="0"/>
              <a:buChar char="o"/>
            </a:pPr>
            <a:r>
              <a:rPr lang="en-US" sz="2800" dirty="0"/>
              <a:t>Longevity</a:t>
            </a:r>
          </a:p>
          <a:p>
            <a:pPr lvl="1">
              <a:buFont typeface="Wingdings" pitchFamily="2" charset="2"/>
              <a:buChar char="§"/>
            </a:pPr>
            <a:r>
              <a:rPr lang="en-US" sz="3200" dirty="0"/>
              <a:t>Place bets with companies likely to survive in the long run</a:t>
            </a:r>
          </a:p>
          <a:p>
            <a:pPr lvl="1">
              <a:buFont typeface="Courier New" panose="02070309020205020404" pitchFamily="49" charset="0"/>
              <a:buChar char="o"/>
            </a:pPr>
            <a:endParaRPr lang="en-US" sz="3200" dirty="0"/>
          </a:p>
        </p:txBody>
      </p:sp>
    </p:spTree>
    <p:extLst>
      <p:ext uri="{BB962C8B-B14F-4D97-AF65-F5344CB8AC3E}">
        <p14:creationId xmlns:p14="http://schemas.microsoft.com/office/powerpoint/2010/main" val="157849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Major Machine Learning Types – Unsupervised Learning</a:t>
            </a:r>
          </a:p>
        </p:txBody>
      </p:sp>
      <p:sp>
        <p:nvSpPr>
          <p:cNvPr id="3" name="Content Placeholder 2">
            <a:extLst>
              <a:ext uri="{FF2B5EF4-FFF2-40B4-BE49-F238E27FC236}">
                <a16:creationId xmlns:a16="http://schemas.microsoft.com/office/drawing/2014/main" id="{610E6C7C-3341-47B1-9BB9-C5C0979380BF}"/>
              </a:ext>
            </a:extLst>
          </p:cNvPr>
          <p:cNvSpPr>
            <a:spLocks noGrp="1"/>
          </p:cNvSpPr>
          <p:nvPr>
            <p:ph idx="1"/>
          </p:nvPr>
        </p:nvSpPr>
        <p:spPr/>
        <p:txBody>
          <a:bodyPr>
            <a:normAutofit/>
          </a:bodyPr>
          <a:lstStyle/>
          <a:p>
            <a:endParaRPr lang="en-US" dirty="0"/>
          </a:p>
          <a:p>
            <a:pPr>
              <a:buFont typeface="Wingdings" pitchFamily="2" charset="2"/>
              <a:buChar char="§"/>
            </a:pPr>
            <a:endParaRPr lang="en-US" dirty="0"/>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3</a:t>
            </a:fld>
            <a:endParaRPr lang="en-US"/>
          </a:p>
        </p:txBody>
      </p:sp>
      <p:sp>
        <p:nvSpPr>
          <p:cNvPr id="6" name="Content Placeholder 2">
            <a:extLst>
              <a:ext uri="{FF2B5EF4-FFF2-40B4-BE49-F238E27FC236}">
                <a16:creationId xmlns:a16="http://schemas.microsoft.com/office/drawing/2014/main" id="{25EDC33E-B85B-2B02-4017-6130D1DBCF24}"/>
              </a:ext>
            </a:extLst>
          </p:cNvPr>
          <p:cNvSpPr txBox="1">
            <a:spLocks/>
          </p:cNvSpPr>
          <p:nvPr/>
        </p:nvSpPr>
        <p:spPr>
          <a:xfrm>
            <a:off x="990600" y="1199938"/>
            <a:ext cx="10515600" cy="4995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Example – Customer Profiling</a:t>
            </a:r>
          </a:p>
          <a:p>
            <a:pPr lvl="1">
              <a:buFont typeface="Wingdings" pitchFamily="2" charset="2"/>
              <a:buChar char="§"/>
            </a:pPr>
            <a:r>
              <a:rPr lang="en-US" dirty="0"/>
              <a:t>No label in your data</a:t>
            </a:r>
          </a:p>
          <a:p>
            <a:pPr lvl="1">
              <a:buFont typeface="Wingdings" pitchFamily="2" charset="2"/>
              <a:buChar char="§"/>
            </a:pPr>
            <a:r>
              <a:rPr lang="en-US" dirty="0"/>
              <a:t>Data includes customer characteristics</a:t>
            </a:r>
          </a:p>
          <a:p>
            <a:pPr lvl="1">
              <a:buFont typeface="Wingdings" pitchFamily="2" charset="2"/>
              <a:buChar char="§"/>
            </a:pPr>
            <a:r>
              <a:rPr lang="en-US" dirty="0"/>
              <a:t>Uses similarity to group customers</a:t>
            </a:r>
          </a:p>
          <a:p>
            <a:pPr lvl="1">
              <a:buFont typeface="Wingdings" pitchFamily="2" charset="2"/>
              <a:buChar char="§"/>
            </a:pPr>
            <a:endParaRPr lang="en-US" dirty="0"/>
          </a:p>
        </p:txBody>
      </p:sp>
      <p:pic>
        <p:nvPicPr>
          <p:cNvPr id="1026" name="Picture 2">
            <a:extLst>
              <a:ext uri="{FF2B5EF4-FFF2-40B4-BE49-F238E27FC236}">
                <a16:creationId xmlns:a16="http://schemas.microsoft.com/office/drawing/2014/main" id="{8EACB7FE-9CF0-67B2-2066-56CD07820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492" y="2986569"/>
            <a:ext cx="5161908" cy="38714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4E8344-F743-58B4-3E30-0536AD233B28}"/>
              </a:ext>
            </a:extLst>
          </p:cNvPr>
          <p:cNvSpPr txBox="1"/>
          <p:nvPr/>
        </p:nvSpPr>
        <p:spPr>
          <a:xfrm>
            <a:off x="2740631" y="6552326"/>
            <a:ext cx="2314254" cy="246221"/>
          </a:xfrm>
          <a:prstGeom prst="rect">
            <a:avLst/>
          </a:prstGeom>
          <a:noFill/>
        </p:spPr>
        <p:txBody>
          <a:bodyPr wrap="square">
            <a:spAutoFit/>
          </a:bodyPr>
          <a:lstStyle/>
          <a:p>
            <a:r>
              <a:rPr lang="en-US" sz="1000" dirty="0">
                <a:hlinkClick r:id="rId3"/>
              </a:rPr>
              <a:t>Hyperlink</a:t>
            </a:r>
            <a:r>
              <a:rPr lang="en-US" sz="1000" dirty="0"/>
              <a:t> to image source - Medium</a:t>
            </a:r>
          </a:p>
        </p:txBody>
      </p:sp>
      <p:pic>
        <p:nvPicPr>
          <p:cNvPr id="9" name="Picture 8">
            <a:extLst>
              <a:ext uri="{FF2B5EF4-FFF2-40B4-BE49-F238E27FC236}">
                <a16:creationId xmlns:a16="http://schemas.microsoft.com/office/drawing/2014/main" id="{06795621-6ED7-28C7-6976-3821F015AF6A}"/>
              </a:ext>
            </a:extLst>
          </p:cNvPr>
          <p:cNvPicPr>
            <a:picLocks noChangeAspect="1"/>
          </p:cNvPicPr>
          <p:nvPr/>
        </p:nvPicPr>
        <p:blipFill>
          <a:blip r:embed="rId4"/>
          <a:stretch>
            <a:fillRect/>
          </a:stretch>
        </p:blipFill>
        <p:spPr>
          <a:xfrm>
            <a:off x="7644189" y="2242379"/>
            <a:ext cx="3609222" cy="2722081"/>
          </a:xfrm>
          <a:prstGeom prst="rect">
            <a:avLst/>
          </a:prstGeom>
        </p:spPr>
      </p:pic>
    </p:spTree>
    <p:extLst>
      <p:ext uri="{BB962C8B-B14F-4D97-AF65-F5344CB8AC3E}">
        <p14:creationId xmlns:p14="http://schemas.microsoft.com/office/powerpoint/2010/main" val="208579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Copy of the Presentation on GitHub</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30</a:t>
            </a:fld>
            <a:endParaRPr lang="en-US" dirty="0"/>
          </a:p>
        </p:txBody>
      </p:sp>
      <p:sp>
        <p:nvSpPr>
          <p:cNvPr id="3" name="Content Placeholder 2">
            <a:extLst>
              <a:ext uri="{FF2B5EF4-FFF2-40B4-BE49-F238E27FC236}">
                <a16:creationId xmlns:a16="http://schemas.microsoft.com/office/drawing/2014/main" id="{AD59FDA3-A78E-9D4D-EE35-D988E538E096}"/>
              </a:ext>
            </a:extLst>
          </p:cNvPr>
          <p:cNvSpPr txBox="1">
            <a:spLocks/>
          </p:cNvSpPr>
          <p:nvPr/>
        </p:nvSpPr>
        <p:spPr>
          <a:xfrm>
            <a:off x="838200" y="1218469"/>
            <a:ext cx="10515600" cy="4995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3200" dirty="0"/>
              <a:t>Presentation Location</a:t>
            </a:r>
          </a:p>
        </p:txBody>
      </p:sp>
    </p:spTree>
    <p:extLst>
      <p:ext uri="{BB962C8B-B14F-4D97-AF65-F5344CB8AC3E}">
        <p14:creationId xmlns:p14="http://schemas.microsoft.com/office/powerpoint/2010/main" val="3265173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C006D-D107-A155-CCEA-051619BD087A}"/>
              </a:ext>
            </a:extLst>
          </p:cNvPr>
          <p:cNvSpPr>
            <a:spLocks noGrp="1"/>
          </p:cNvSpPr>
          <p:nvPr>
            <p:ph type="title"/>
          </p:nvPr>
        </p:nvSpPr>
        <p:spPr/>
        <p:txBody>
          <a:bodyPr/>
          <a:lstStyle/>
          <a:p>
            <a:pPr algn="ctr"/>
            <a:r>
              <a:rPr lang="en-US" dirty="0"/>
              <a:t>Backup Slides</a:t>
            </a:r>
          </a:p>
        </p:txBody>
      </p:sp>
      <p:sp>
        <p:nvSpPr>
          <p:cNvPr id="4" name="Slide Number Placeholder 3">
            <a:extLst>
              <a:ext uri="{FF2B5EF4-FFF2-40B4-BE49-F238E27FC236}">
                <a16:creationId xmlns:a16="http://schemas.microsoft.com/office/drawing/2014/main" id="{B2EAB338-5D5D-1DA4-4773-22EB6784F5FC}"/>
              </a:ext>
            </a:extLst>
          </p:cNvPr>
          <p:cNvSpPr>
            <a:spLocks noGrp="1"/>
          </p:cNvSpPr>
          <p:nvPr>
            <p:ph type="sldNum" sz="quarter" idx="12"/>
          </p:nvPr>
        </p:nvSpPr>
        <p:spPr/>
        <p:txBody>
          <a:bodyPr/>
          <a:lstStyle/>
          <a:p>
            <a:fld id="{8E4AB7F0-DCEF-4E33-8F9A-236800A2BC76}" type="slidenum">
              <a:rPr lang="en-US" smtClean="0"/>
              <a:t>31</a:t>
            </a:fld>
            <a:endParaRPr lang="en-US" dirty="0"/>
          </a:p>
        </p:txBody>
      </p:sp>
    </p:spTree>
    <p:extLst>
      <p:ext uri="{BB962C8B-B14F-4D97-AF65-F5344CB8AC3E}">
        <p14:creationId xmlns:p14="http://schemas.microsoft.com/office/powerpoint/2010/main" val="2027517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The AI Business Gold Rush</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32</a:t>
            </a:fld>
            <a:endParaRPr lang="en-US" dirty="0"/>
          </a:p>
        </p:txBody>
      </p:sp>
      <p:pic>
        <p:nvPicPr>
          <p:cNvPr id="3" name="Picture 2">
            <a:extLst>
              <a:ext uri="{FF2B5EF4-FFF2-40B4-BE49-F238E27FC236}">
                <a16:creationId xmlns:a16="http://schemas.microsoft.com/office/drawing/2014/main" id="{B31D5CE7-A130-B8A1-03F1-F870A215B8DF}"/>
              </a:ext>
            </a:extLst>
          </p:cNvPr>
          <p:cNvPicPr>
            <a:picLocks noChangeAspect="1"/>
          </p:cNvPicPr>
          <p:nvPr/>
        </p:nvPicPr>
        <p:blipFill>
          <a:blip r:embed="rId2"/>
          <a:stretch>
            <a:fillRect/>
          </a:stretch>
        </p:blipFill>
        <p:spPr>
          <a:xfrm>
            <a:off x="1850204" y="1500044"/>
            <a:ext cx="7772400" cy="4992831"/>
          </a:xfrm>
          <a:prstGeom prst="rect">
            <a:avLst/>
          </a:prstGeom>
        </p:spPr>
      </p:pic>
    </p:spTree>
    <p:extLst>
      <p:ext uri="{BB962C8B-B14F-4D97-AF65-F5344CB8AC3E}">
        <p14:creationId xmlns:p14="http://schemas.microsoft.com/office/powerpoint/2010/main" val="1013016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The AI Business Gold Rush</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33</a:t>
            </a:fld>
            <a:endParaRPr lang="en-US" dirty="0"/>
          </a:p>
        </p:txBody>
      </p:sp>
      <p:pic>
        <p:nvPicPr>
          <p:cNvPr id="6" name="Picture 5">
            <a:extLst>
              <a:ext uri="{FF2B5EF4-FFF2-40B4-BE49-F238E27FC236}">
                <a16:creationId xmlns:a16="http://schemas.microsoft.com/office/drawing/2014/main" id="{1E4F9554-8FD3-0F23-0E89-9D62A6928895}"/>
              </a:ext>
            </a:extLst>
          </p:cNvPr>
          <p:cNvPicPr>
            <a:picLocks noChangeAspect="1"/>
          </p:cNvPicPr>
          <p:nvPr/>
        </p:nvPicPr>
        <p:blipFill>
          <a:blip r:embed="rId2"/>
          <a:stretch>
            <a:fillRect/>
          </a:stretch>
        </p:blipFill>
        <p:spPr>
          <a:xfrm>
            <a:off x="230688" y="1261460"/>
            <a:ext cx="7772400" cy="1228626"/>
          </a:xfrm>
          <a:prstGeom prst="rect">
            <a:avLst/>
          </a:prstGeom>
          <a:ln>
            <a:solidFill>
              <a:schemeClr val="tx1"/>
            </a:solidFill>
          </a:ln>
        </p:spPr>
      </p:pic>
      <p:pic>
        <p:nvPicPr>
          <p:cNvPr id="7" name="Picture 6">
            <a:extLst>
              <a:ext uri="{FF2B5EF4-FFF2-40B4-BE49-F238E27FC236}">
                <a16:creationId xmlns:a16="http://schemas.microsoft.com/office/drawing/2014/main" id="{505660B5-1C0F-9F82-A94C-4882F264EFFD}"/>
              </a:ext>
            </a:extLst>
          </p:cNvPr>
          <p:cNvPicPr>
            <a:picLocks noChangeAspect="1"/>
          </p:cNvPicPr>
          <p:nvPr/>
        </p:nvPicPr>
        <p:blipFill>
          <a:blip r:embed="rId3"/>
          <a:stretch>
            <a:fillRect/>
          </a:stretch>
        </p:blipFill>
        <p:spPr>
          <a:xfrm>
            <a:off x="3266631" y="2730265"/>
            <a:ext cx="7772400" cy="3762610"/>
          </a:xfrm>
          <a:prstGeom prst="rect">
            <a:avLst/>
          </a:prstGeom>
          <a:ln>
            <a:solidFill>
              <a:schemeClr val="tx1"/>
            </a:solidFill>
          </a:ln>
        </p:spPr>
      </p:pic>
    </p:spTree>
    <p:extLst>
      <p:ext uri="{BB962C8B-B14F-4D97-AF65-F5344CB8AC3E}">
        <p14:creationId xmlns:p14="http://schemas.microsoft.com/office/powerpoint/2010/main" val="854832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What Is AI?</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34</a:t>
            </a:fld>
            <a:endParaRPr lang="en-US"/>
          </a:p>
        </p:txBody>
      </p:sp>
      <p:pic>
        <p:nvPicPr>
          <p:cNvPr id="1026" name="Picture 2" descr="A diagram depicting the relationship among ML, DL, NLP, Neural Networks">
            <a:extLst>
              <a:ext uri="{FF2B5EF4-FFF2-40B4-BE49-F238E27FC236}">
                <a16:creationId xmlns:a16="http://schemas.microsoft.com/office/drawing/2014/main" id="{FE54F6EE-657F-8005-A472-7D5B416B0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13363"/>
            <a:ext cx="5211884" cy="51795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59F35B-2874-AF34-7A1F-5B4089D948B5}"/>
              </a:ext>
            </a:extLst>
          </p:cNvPr>
          <p:cNvSpPr txBox="1"/>
          <p:nvPr/>
        </p:nvSpPr>
        <p:spPr>
          <a:xfrm>
            <a:off x="7503090" y="3645074"/>
            <a:ext cx="1082348" cy="369332"/>
          </a:xfrm>
          <a:prstGeom prst="rect">
            <a:avLst/>
          </a:prstGeom>
          <a:noFill/>
        </p:spPr>
        <p:txBody>
          <a:bodyPr wrap="none" rtlCol="0">
            <a:spAutoFit/>
          </a:bodyPr>
          <a:lstStyle/>
          <a:p>
            <a:r>
              <a:rPr lang="en-US" dirty="0">
                <a:hlinkClick r:id="rId3"/>
              </a:rPr>
              <a:t>Hyperlink</a:t>
            </a:r>
            <a:endParaRPr lang="en-US" dirty="0"/>
          </a:p>
        </p:txBody>
      </p:sp>
      <p:pic>
        <p:nvPicPr>
          <p:cNvPr id="3" name="Picture 2">
            <a:extLst>
              <a:ext uri="{FF2B5EF4-FFF2-40B4-BE49-F238E27FC236}">
                <a16:creationId xmlns:a16="http://schemas.microsoft.com/office/drawing/2014/main" id="{02869882-AE88-EF60-4A10-4CA6AB42AAD3}"/>
              </a:ext>
            </a:extLst>
          </p:cNvPr>
          <p:cNvPicPr>
            <a:picLocks noChangeAspect="1"/>
          </p:cNvPicPr>
          <p:nvPr/>
        </p:nvPicPr>
        <p:blipFill>
          <a:blip r:embed="rId4"/>
          <a:stretch>
            <a:fillRect/>
          </a:stretch>
        </p:blipFill>
        <p:spPr>
          <a:xfrm>
            <a:off x="6539502" y="2327795"/>
            <a:ext cx="4814298" cy="1263656"/>
          </a:xfrm>
          <a:prstGeom prst="rect">
            <a:avLst/>
          </a:prstGeom>
        </p:spPr>
      </p:pic>
    </p:spTree>
    <p:extLst>
      <p:ext uri="{BB962C8B-B14F-4D97-AF65-F5344CB8AC3E}">
        <p14:creationId xmlns:p14="http://schemas.microsoft.com/office/powerpoint/2010/main" val="2174624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Major </a:t>
            </a:r>
            <a:r>
              <a:rPr lang="en-US" sz="3600"/>
              <a:t>Machine Learning Types</a:t>
            </a:r>
            <a:endParaRPr lang="en-US" sz="3600" dirty="0"/>
          </a:p>
        </p:txBody>
      </p:sp>
      <p:sp>
        <p:nvSpPr>
          <p:cNvPr id="3" name="Content Placeholder 2">
            <a:extLst>
              <a:ext uri="{FF2B5EF4-FFF2-40B4-BE49-F238E27FC236}">
                <a16:creationId xmlns:a16="http://schemas.microsoft.com/office/drawing/2014/main" id="{610E6C7C-3341-47B1-9BB9-C5C0979380BF}"/>
              </a:ext>
            </a:extLst>
          </p:cNvPr>
          <p:cNvSpPr>
            <a:spLocks noGrp="1"/>
          </p:cNvSpPr>
          <p:nvPr>
            <p:ph idx="1"/>
          </p:nvPr>
        </p:nvSpPr>
        <p:spPr/>
        <p:txBody>
          <a:bodyPr>
            <a:normAutofit/>
          </a:bodyPr>
          <a:lstStyle/>
          <a:p>
            <a:endParaRPr lang="en-US" dirty="0"/>
          </a:p>
          <a:p>
            <a:pPr>
              <a:buFont typeface="Wingdings" pitchFamily="2" charset="2"/>
              <a:buChar char="§"/>
            </a:pPr>
            <a:endParaRPr lang="en-US" dirty="0"/>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35</a:t>
            </a:fld>
            <a:endParaRPr lang="en-US"/>
          </a:p>
        </p:txBody>
      </p:sp>
      <p:sp>
        <p:nvSpPr>
          <p:cNvPr id="34" name="Content Placeholder 2">
            <a:extLst>
              <a:ext uri="{FF2B5EF4-FFF2-40B4-BE49-F238E27FC236}">
                <a16:creationId xmlns:a16="http://schemas.microsoft.com/office/drawing/2014/main" id="{5009EFFC-B246-C045-A546-315A0FEA190E}"/>
              </a:ext>
            </a:extLst>
          </p:cNvPr>
          <p:cNvSpPr txBox="1">
            <a:spLocks/>
          </p:cNvSpPr>
          <p:nvPr/>
        </p:nvSpPr>
        <p:spPr>
          <a:xfrm>
            <a:off x="990600" y="1333500"/>
            <a:ext cx="10515600" cy="4995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Machine Learning Tasks – 3 major types:</a:t>
            </a:r>
          </a:p>
          <a:p>
            <a:pPr lvl="1">
              <a:buFont typeface="Wingdings" pitchFamily="2" charset="2"/>
              <a:buChar char="§"/>
            </a:pPr>
            <a:r>
              <a:rPr lang="en-US" b="1" dirty="0"/>
              <a:t>Supervised learning</a:t>
            </a:r>
            <a:r>
              <a:rPr lang="en-US" dirty="0"/>
              <a:t> – Humans provide labels to data related to the outcome of a task in order to “train” the computer algorithm</a:t>
            </a:r>
          </a:p>
          <a:p>
            <a:pPr lvl="1">
              <a:buFont typeface="Wingdings" pitchFamily="2" charset="2"/>
              <a:buChar char="§"/>
            </a:pPr>
            <a:r>
              <a:rPr lang="en-US" b="1" dirty="0"/>
              <a:t>Unsupervised learning</a:t>
            </a:r>
            <a:r>
              <a:rPr lang="en-US" dirty="0"/>
              <a:t> – The computer doesn’t receive labels from humans, but looks to find “structure” in the input data. This can be the first step in labeling the data for further supervised learning.</a:t>
            </a:r>
          </a:p>
          <a:p>
            <a:pPr lvl="1">
              <a:buFont typeface="Wingdings" pitchFamily="2" charset="2"/>
              <a:buChar char="§"/>
            </a:pPr>
            <a:r>
              <a:rPr lang="en-US" b="1" dirty="0"/>
              <a:t>Reinforcement learning</a:t>
            </a:r>
            <a:r>
              <a:rPr lang="en-US" dirty="0"/>
              <a:t> – The computer interacts with the environment and data from the environment to reward or penalize algorithms as it is exposed to more data (or scenarios). Example – cars under varying conditions like speed, cornering, acceleration, etc.</a:t>
            </a:r>
            <a:endParaRPr lang="en-US" b="1" dirty="0"/>
          </a:p>
          <a:p>
            <a:pPr>
              <a:buFont typeface="Wingdings" pitchFamily="2" charset="2"/>
              <a:buChar char="§"/>
            </a:pPr>
            <a:endParaRPr lang="en-US" dirty="0"/>
          </a:p>
        </p:txBody>
      </p:sp>
    </p:spTree>
    <p:extLst>
      <p:ext uri="{BB962C8B-B14F-4D97-AF65-F5344CB8AC3E}">
        <p14:creationId xmlns:p14="http://schemas.microsoft.com/office/powerpoint/2010/main" val="2985369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Generative AI – Reinforcement Learning (RLHF) </a:t>
            </a:r>
          </a:p>
        </p:txBody>
      </p:sp>
      <p:sp>
        <p:nvSpPr>
          <p:cNvPr id="3" name="Content Placeholder 2">
            <a:extLst>
              <a:ext uri="{FF2B5EF4-FFF2-40B4-BE49-F238E27FC236}">
                <a16:creationId xmlns:a16="http://schemas.microsoft.com/office/drawing/2014/main" id="{610E6C7C-3341-47B1-9BB9-C5C0979380BF}"/>
              </a:ext>
            </a:extLst>
          </p:cNvPr>
          <p:cNvSpPr>
            <a:spLocks noGrp="1"/>
          </p:cNvSpPr>
          <p:nvPr>
            <p:ph idx="1"/>
          </p:nvPr>
        </p:nvSpPr>
        <p:spPr/>
        <p:txBody>
          <a:bodyPr>
            <a:normAutofit/>
          </a:bodyPr>
          <a:lstStyle/>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36</a:t>
            </a:fld>
            <a:endParaRPr lang="en-US"/>
          </a:p>
        </p:txBody>
      </p:sp>
      <p:pic>
        <p:nvPicPr>
          <p:cNvPr id="5" name="Picture 4">
            <a:extLst>
              <a:ext uri="{FF2B5EF4-FFF2-40B4-BE49-F238E27FC236}">
                <a16:creationId xmlns:a16="http://schemas.microsoft.com/office/drawing/2014/main" id="{49AF7838-7B57-0929-64FA-32FDBD454B5E}"/>
              </a:ext>
            </a:extLst>
          </p:cNvPr>
          <p:cNvPicPr>
            <a:picLocks noChangeAspect="1"/>
          </p:cNvPicPr>
          <p:nvPr/>
        </p:nvPicPr>
        <p:blipFill>
          <a:blip r:embed="rId2"/>
          <a:stretch>
            <a:fillRect/>
          </a:stretch>
        </p:blipFill>
        <p:spPr>
          <a:xfrm>
            <a:off x="1912706" y="1159975"/>
            <a:ext cx="7772400" cy="5588777"/>
          </a:xfrm>
          <a:prstGeom prst="rect">
            <a:avLst/>
          </a:prstGeom>
        </p:spPr>
      </p:pic>
      <p:sp>
        <p:nvSpPr>
          <p:cNvPr id="10" name="TextBox 9">
            <a:extLst>
              <a:ext uri="{FF2B5EF4-FFF2-40B4-BE49-F238E27FC236}">
                <a16:creationId xmlns:a16="http://schemas.microsoft.com/office/drawing/2014/main" id="{36BFB8B3-903B-EB64-DD67-B66403D6FA13}"/>
              </a:ext>
            </a:extLst>
          </p:cNvPr>
          <p:cNvSpPr txBox="1"/>
          <p:nvPr/>
        </p:nvSpPr>
        <p:spPr>
          <a:xfrm>
            <a:off x="6543591" y="6520314"/>
            <a:ext cx="2388795" cy="246221"/>
          </a:xfrm>
          <a:prstGeom prst="rect">
            <a:avLst/>
          </a:prstGeom>
          <a:noFill/>
        </p:spPr>
        <p:txBody>
          <a:bodyPr wrap="none" rtlCol="0">
            <a:spAutoFit/>
          </a:bodyPr>
          <a:lstStyle/>
          <a:p>
            <a:r>
              <a:rPr lang="en-US" sz="1000" dirty="0">
                <a:hlinkClick r:id="rId3"/>
              </a:rPr>
              <a:t>Hyperlink</a:t>
            </a:r>
            <a:r>
              <a:rPr lang="en-US" sz="1000" dirty="0"/>
              <a:t> to image source – </a:t>
            </a:r>
            <a:r>
              <a:rPr lang="en-US" sz="1000" dirty="0" err="1"/>
              <a:t>OpenAI</a:t>
            </a:r>
            <a:r>
              <a:rPr lang="en-US" sz="1000" dirty="0"/>
              <a:t> paper</a:t>
            </a:r>
          </a:p>
        </p:txBody>
      </p:sp>
    </p:spTree>
    <p:extLst>
      <p:ext uri="{BB962C8B-B14F-4D97-AF65-F5344CB8AC3E}">
        <p14:creationId xmlns:p14="http://schemas.microsoft.com/office/powerpoint/2010/main" val="2525185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Mitigating Risks – c3.ai example </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37</a:t>
            </a:fld>
            <a:endParaRPr lang="en-US"/>
          </a:p>
        </p:txBody>
      </p:sp>
      <p:pic>
        <p:nvPicPr>
          <p:cNvPr id="1026" name="Picture 2">
            <a:extLst>
              <a:ext uri="{FF2B5EF4-FFF2-40B4-BE49-F238E27FC236}">
                <a16:creationId xmlns:a16="http://schemas.microsoft.com/office/drawing/2014/main" id="{0BF29759-68F2-E731-ED6F-D7DC76206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331" y="1036864"/>
            <a:ext cx="9597338" cy="54006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4EA1A4-4C93-70C0-2D60-A1D77E4A0A57}"/>
              </a:ext>
            </a:extLst>
          </p:cNvPr>
          <p:cNvSpPr txBox="1"/>
          <p:nvPr/>
        </p:nvSpPr>
        <p:spPr>
          <a:xfrm>
            <a:off x="4427712" y="6552326"/>
            <a:ext cx="1946367" cy="246221"/>
          </a:xfrm>
          <a:prstGeom prst="rect">
            <a:avLst/>
          </a:prstGeom>
          <a:noFill/>
        </p:spPr>
        <p:txBody>
          <a:bodyPr wrap="none" rtlCol="0">
            <a:spAutoFit/>
          </a:bodyPr>
          <a:lstStyle/>
          <a:p>
            <a:r>
              <a:rPr lang="en-US" sz="1000" dirty="0">
                <a:hlinkClick r:id="rId3"/>
              </a:rPr>
              <a:t>Hyperlink</a:t>
            </a:r>
            <a:r>
              <a:rPr lang="en-US" sz="1000" dirty="0"/>
              <a:t> to image source – c3.ai</a:t>
            </a:r>
          </a:p>
        </p:txBody>
      </p:sp>
    </p:spTree>
    <p:extLst>
      <p:ext uri="{BB962C8B-B14F-4D97-AF65-F5344CB8AC3E}">
        <p14:creationId xmlns:p14="http://schemas.microsoft.com/office/powerpoint/2010/main" val="2833015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Mitigating Risks – Dementia</a:t>
            </a:r>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38</a:t>
            </a:fld>
            <a:endParaRPr lang="en-US"/>
          </a:p>
        </p:txBody>
      </p:sp>
      <p:sp>
        <p:nvSpPr>
          <p:cNvPr id="8" name="TextBox 7">
            <a:extLst>
              <a:ext uri="{FF2B5EF4-FFF2-40B4-BE49-F238E27FC236}">
                <a16:creationId xmlns:a16="http://schemas.microsoft.com/office/drawing/2014/main" id="{034EA1A4-4C93-70C0-2D60-A1D77E4A0A57}"/>
              </a:ext>
            </a:extLst>
          </p:cNvPr>
          <p:cNvSpPr txBox="1"/>
          <p:nvPr/>
        </p:nvSpPr>
        <p:spPr>
          <a:xfrm>
            <a:off x="4427712" y="6552326"/>
            <a:ext cx="2141933" cy="246221"/>
          </a:xfrm>
          <a:prstGeom prst="rect">
            <a:avLst/>
          </a:prstGeom>
          <a:noFill/>
        </p:spPr>
        <p:txBody>
          <a:bodyPr wrap="none" rtlCol="0">
            <a:spAutoFit/>
          </a:bodyPr>
          <a:lstStyle/>
          <a:p>
            <a:r>
              <a:rPr lang="en-US" sz="1000" dirty="0">
                <a:hlinkClick r:id="rId2"/>
              </a:rPr>
              <a:t>Hyperlink</a:t>
            </a:r>
            <a:r>
              <a:rPr lang="en-US" sz="1000" dirty="0"/>
              <a:t> to image source – </a:t>
            </a:r>
            <a:r>
              <a:rPr lang="en-US" sz="1000" dirty="0" err="1"/>
              <a:t>Techspot</a:t>
            </a:r>
            <a:endParaRPr lang="en-US" sz="1000" dirty="0"/>
          </a:p>
        </p:txBody>
      </p:sp>
      <p:pic>
        <p:nvPicPr>
          <p:cNvPr id="3" name="Picture 2">
            <a:extLst>
              <a:ext uri="{FF2B5EF4-FFF2-40B4-BE49-F238E27FC236}">
                <a16:creationId xmlns:a16="http://schemas.microsoft.com/office/drawing/2014/main" id="{C78F50DC-8003-7C07-216B-6681643B8AF1}"/>
              </a:ext>
            </a:extLst>
          </p:cNvPr>
          <p:cNvPicPr>
            <a:picLocks noChangeAspect="1"/>
          </p:cNvPicPr>
          <p:nvPr/>
        </p:nvPicPr>
        <p:blipFill>
          <a:blip r:embed="rId3"/>
          <a:stretch>
            <a:fillRect/>
          </a:stretch>
        </p:blipFill>
        <p:spPr>
          <a:xfrm>
            <a:off x="2209800" y="1586986"/>
            <a:ext cx="7772400" cy="3684027"/>
          </a:xfrm>
          <a:prstGeom prst="rect">
            <a:avLst/>
          </a:prstGeom>
        </p:spPr>
      </p:pic>
    </p:spTree>
    <p:extLst>
      <p:ext uri="{BB962C8B-B14F-4D97-AF65-F5344CB8AC3E}">
        <p14:creationId xmlns:p14="http://schemas.microsoft.com/office/powerpoint/2010/main" val="1408326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Machine Learning Types – Supervised Learning</a:t>
            </a:r>
          </a:p>
        </p:txBody>
      </p:sp>
      <p:sp>
        <p:nvSpPr>
          <p:cNvPr id="3" name="Content Placeholder 2">
            <a:extLst>
              <a:ext uri="{FF2B5EF4-FFF2-40B4-BE49-F238E27FC236}">
                <a16:creationId xmlns:a16="http://schemas.microsoft.com/office/drawing/2014/main" id="{610E6C7C-3341-47B1-9BB9-C5C0979380BF}"/>
              </a:ext>
            </a:extLst>
          </p:cNvPr>
          <p:cNvSpPr>
            <a:spLocks noGrp="1"/>
          </p:cNvSpPr>
          <p:nvPr>
            <p:ph idx="1"/>
          </p:nvPr>
        </p:nvSpPr>
        <p:spPr/>
        <p:txBody>
          <a:bodyPr>
            <a:normAutofit/>
          </a:bodyPr>
          <a:lstStyle/>
          <a:p>
            <a:endParaRPr lang="en-US" dirty="0"/>
          </a:p>
          <a:p>
            <a:pPr>
              <a:buFont typeface="Wingdings" pitchFamily="2" charset="2"/>
              <a:buChar char="§"/>
            </a:pPr>
            <a:endParaRPr lang="en-US" dirty="0"/>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4</a:t>
            </a:fld>
            <a:endParaRPr lang="en-US"/>
          </a:p>
        </p:txBody>
      </p:sp>
      <p:sp>
        <p:nvSpPr>
          <p:cNvPr id="6" name="Content Placeholder 2">
            <a:extLst>
              <a:ext uri="{FF2B5EF4-FFF2-40B4-BE49-F238E27FC236}">
                <a16:creationId xmlns:a16="http://schemas.microsoft.com/office/drawing/2014/main" id="{25EDC33E-B85B-2B02-4017-6130D1DBCF24}"/>
              </a:ext>
            </a:extLst>
          </p:cNvPr>
          <p:cNvSpPr txBox="1">
            <a:spLocks/>
          </p:cNvSpPr>
          <p:nvPr/>
        </p:nvSpPr>
        <p:spPr>
          <a:xfrm>
            <a:off x="990600" y="1199938"/>
            <a:ext cx="4043737" cy="4995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Example – Numeric Prediction Models</a:t>
            </a:r>
          </a:p>
          <a:p>
            <a:pPr lvl="1">
              <a:buFont typeface="Wingdings" pitchFamily="2" charset="2"/>
              <a:buChar char="§"/>
            </a:pPr>
            <a:r>
              <a:rPr lang="en-US" dirty="0"/>
              <a:t>You try to predict a number (e.g., deals closed)</a:t>
            </a:r>
          </a:p>
          <a:p>
            <a:pPr lvl="1">
              <a:buFont typeface="Wingdings" pitchFamily="2" charset="2"/>
              <a:buChar char="§"/>
            </a:pPr>
            <a:r>
              <a:rPr lang="en-US" dirty="0"/>
              <a:t>Data includes past sales to use for training</a:t>
            </a:r>
          </a:p>
          <a:p>
            <a:pPr lvl="1">
              <a:buFont typeface="Wingdings" pitchFamily="2" charset="2"/>
              <a:buChar char="§"/>
            </a:pPr>
            <a:r>
              <a:rPr lang="en-US" dirty="0"/>
              <a:t>Data also includes predictor variables (e.g., marketing effort)</a:t>
            </a:r>
          </a:p>
          <a:p>
            <a:pPr lvl="1">
              <a:buFont typeface="Wingdings" pitchFamily="2" charset="2"/>
              <a:buChar char="§"/>
            </a:pPr>
            <a:r>
              <a:rPr lang="en-US" dirty="0"/>
              <a:t>Model created is applied to new predictor variables</a:t>
            </a:r>
          </a:p>
          <a:p>
            <a:pPr lvl="1">
              <a:buFont typeface="Wingdings" pitchFamily="2" charset="2"/>
              <a:buChar char="§"/>
            </a:pPr>
            <a:endParaRPr lang="en-US" dirty="0"/>
          </a:p>
        </p:txBody>
      </p:sp>
      <p:pic>
        <p:nvPicPr>
          <p:cNvPr id="3074" name="Picture 2" descr="sample data set for regression sales forecast">
            <a:extLst>
              <a:ext uri="{FF2B5EF4-FFF2-40B4-BE49-F238E27FC236}">
                <a16:creationId xmlns:a16="http://schemas.microsoft.com/office/drawing/2014/main" id="{5C3B4728-B965-3771-111E-3811729FF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649" y="1036864"/>
            <a:ext cx="3543351" cy="42698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ample data for regression sales forecasting">
            <a:extLst>
              <a:ext uri="{FF2B5EF4-FFF2-40B4-BE49-F238E27FC236}">
                <a16:creationId xmlns:a16="http://schemas.microsoft.com/office/drawing/2014/main" id="{CA512FC6-CE98-A589-140F-5DC50C611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570" y="5567446"/>
            <a:ext cx="3533430" cy="12190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FA9767-15DA-93B3-A315-45DDB27FF688}"/>
              </a:ext>
            </a:extLst>
          </p:cNvPr>
          <p:cNvSpPr txBox="1"/>
          <p:nvPr/>
        </p:nvSpPr>
        <p:spPr>
          <a:xfrm rot="16200000">
            <a:off x="5279652" y="3113069"/>
            <a:ext cx="1468735" cy="369332"/>
          </a:xfrm>
          <a:prstGeom prst="rect">
            <a:avLst/>
          </a:prstGeom>
          <a:noFill/>
        </p:spPr>
        <p:txBody>
          <a:bodyPr wrap="none" rtlCol="0">
            <a:spAutoFit/>
          </a:bodyPr>
          <a:lstStyle/>
          <a:p>
            <a:r>
              <a:rPr lang="en-US" dirty="0"/>
              <a:t>Training Data</a:t>
            </a:r>
          </a:p>
        </p:txBody>
      </p:sp>
      <p:sp>
        <p:nvSpPr>
          <p:cNvPr id="7" name="TextBox 6">
            <a:extLst>
              <a:ext uri="{FF2B5EF4-FFF2-40B4-BE49-F238E27FC236}">
                <a16:creationId xmlns:a16="http://schemas.microsoft.com/office/drawing/2014/main" id="{886E3B6B-090F-74C2-F792-E1A02E771B9C}"/>
              </a:ext>
            </a:extLst>
          </p:cNvPr>
          <p:cNvSpPr txBox="1"/>
          <p:nvPr/>
        </p:nvSpPr>
        <p:spPr>
          <a:xfrm rot="16200000">
            <a:off x="5480191" y="5986004"/>
            <a:ext cx="1231619" cy="369332"/>
          </a:xfrm>
          <a:prstGeom prst="rect">
            <a:avLst/>
          </a:prstGeom>
          <a:noFill/>
        </p:spPr>
        <p:txBody>
          <a:bodyPr wrap="none" rtlCol="0">
            <a:spAutoFit/>
          </a:bodyPr>
          <a:lstStyle/>
          <a:p>
            <a:r>
              <a:rPr lang="en-US" dirty="0"/>
              <a:t>Predictions</a:t>
            </a:r>
          </a:p>
        </p:txBody>
      </p:sp>
      <p:sp>
        <p:nvSpPr>
          <p:cNvPr id="8" name="TextBox 7">
            <a:extLst>
              <a:ext uri="{FF2B5EF4-FFF2-40B4-BE49-F238E27FC236}">
                <a16:creationId xmlns:a16="http://schemas.microsoft.com/office/drawing/2014/main" id="{E2375129-1E88-D6C1-F0BB-299D782EFEAE}"/>
              </a:ext>
            </a:extLst>
          </p:cNvPr>
          <p:cNvSpPr txBox="1"/>
          <p:nvPr/>
        </p:nvSpPr>
        <p:spPr>
          <a:xfrm>
            <a:off x="7099443" y="975963"/>
            <a:ext cx="2369559" cy="246221"/>
          </a:xfrm>
          <a:prstGeom prst="rect">
            <a:avLst/>
          </a:prstGeom>
          <a:noFill/>
        </p:spPr>
        <p:txBody>
          <a:bodyPr wrap="none" rtlCol="0">
            <a:spAutoFit/>
          </a:bodyPr>
          <a:lstStyle/>
          <a:p>
            <a:r>
              <a:rPr lang="en-US" sz="1000" dirty="0">
                <a:hlinkClick r:id="rId4"/>
              </a:rPr>
              <a:t>Hyperlink</a:t>
            </a:r>
            <a:r>
              <a:rPr lang="en-US" sz="1000" dirty="0"/>
              <a:t> to article with images - </a:t>
            </a:r>
            <a:r>
              <a:rPr lang="en-US" sz="1000" dirty="0" err="1"/>
              <a:t>Hubspot</a:t>
            </a:r>
            <a:endParaRPr lang="en-US" sz="1000" dirty="0"/>
          </a:p>
        </p:txBody>
      </p:sp>
    </p:spTree>
    <p:extLst>
      <p:ext uri="{BB962C8B-B14F-4D97-AF65-F5344CB8AC3E}">
        <p14:creationId xmlns:p14="http://schemas.microsoft.com/office/powerpoint/2010/main" val="1620166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opic classification">
            <a:extLst>
              <a:ext uri="{FF2B5EF4-FFF2-40B4-BE49-F238E27FC236}">
                <a16:creationId xmlns:a16="http://schemas.microsoft.com/office/drawing/2014/main" id="{CC5341DB-7F76-DCD1-D09F-A78F1A8B1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511" y="1833022"/>
            <a:ext cx="6094412" cy="3044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Machine Learning Types – Supervised Learning</a:t>
            </a:r>
          </a:p>
        </p:txBody>
      </p:sp>
      <p:sp>
        <p:nvSpPr>
          <p:cNvPr id="3" name="Content Placeholder 2">
            <a:extLst>
              <a:ext uri="{FF2B5EF4-FFF2-40B4-BE49-F238E27FC236}">
                <a16:creationId xmlns:a16="http://schemas.microsoft.com/office/drawing/2014/main" id="{610E6C7C-3341-47B1-9BB9-C5C0979380BF}"/>
              </a:ext>
            </a:extLst>
          </p:cNvPr>
          <p:cNvSpPr>
            <a:spLocks noGrp="1"/>
          </p:cNvSpPr>
          <p:nvPr>
            <p:ph idx="1"/>
          </p:nvPr>
        </p:nvSpPr>
        <p:spPr/>
        <p:txBody>
          <a:bodyPr>
            <a:normAutofit/>
          </a:bodyPr>
          <a:lstStyle/>
          <a:p>
            <a:endParaRPr lang="en-US" dirty="0"/>
          </a:p>
          <a:p>
            <a:pPr>
              <a:buFont typeface="Wingdings" pitchFamily="2" charset="2"/>
              <a:buChar char="§"/>
            </a:pPr>
            <a:endParaRPr lang="en-US" dirty="0"/>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5</a:t>
            </a:fld>
            <a:endParaRPr lang="en-US"/>
          </a:p>
        </p:txBody>
      </p:sp>
      <p:sp>
        <p:nvSpPr>
          <p:cNvPr id="6" name="Content Placeholder 2">
            <a:extLst>
              <a:ext uri="{FF2B5EF4-FFF2-40B4-BE49-F238E27FC236}">
                <a16:creationId xmlns:a16="http://schemas.microsoft.com/office/drawing/2014/main" id="{25EDC33E-B85B-2B02-4017-6130D1DBCF24}"/>
              </a:ext>
            </a:extLst>
          </p:cNvPr>
          <p:cNvSpPr txBox="1">
            <a:spLocks/>
          </p:cNvSpPr>
          <p:nvPr/>
        </p:nvSpPr>
        <p:spPr>
          <a:xfrm>
            <a:off x="990600" y="1199938"/>
            <a:ext cx="4043737" cy="4995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Example – Classification Prediction Models</a:t>
            </a:r>
          </a:p>
          <a:p>
            <a:pPr lvl="1">
              <a:buFont typeface="Wingdings" pitchFamily="2" charset="2"/>
              <a:buChar char="§"/>
            </a:pPr>
            <a:r>
              <a:rPr lang="en-US" dirty="0"/>
              <a:t>You try to predict classes or categories (e.g., will purchase an item or not)</a:t>
            </a:r>
          </a:p>
          <a:p>
            <a:pPr lvl="1">
              <a:buFont typeface="Wingdings" pitchFamily="2" charset="2"/>
              <a:buChar char="§"/>
            </a:pPr>
            <a:r>
              <a:rPr lang="en-US" dirty="0"/>
              <a:t>Data includes known previous  categories </a:t>
            </a:r>
          </a:p>
          <a:p>
            <a:pPr lvl="1">
              <a:buFont typeface="Wingdings" pitchFamily="2" charset="2"/>
              <a:buChar char="§"/>
            </a:pPr>
            <a:r>
              <a:rPr lang="en-US" dirty="0"/>
              <a:t>Data also includes predictor variables (e.g., customer characteristics)</a:t>
            </a:r>
          </a:p>
          <a:p>
            <a:pPr lvl="1">
              <a:buFont typeface="Wingdings" pitchFamily="2" charset="2"/>
              <a:buChar char="§"/>
            </a:pPr>
            <a:r>
              <a:rPr lang="en-US" dirty="0"/>
              <a:t>Model created is applied to new predictor variables</a:t>
            </a:r>
          </a:p>
          <a:p>
            <a:pPr lvl="1">
              <a:buFont typeface="Wingdings" pitchFamily="2" charset="2"/>
              <a:buChar char="§"/>
            </a:pPr>
            <a:endParaRPr lang="en-US" dirty="0"/>
          </a:p>
        </p:txBody>
      </p:sp>
      <p:sp>
        <p:nvSpPr>
          <p:cNvPr id="5" name="TextBox 4">
            <a:extLst>
              <a:ext uri="{FF2B5EF4-FFF2-40B4-BE49-F238E27FC236}">
                <a16:creationId xmlns:a16="http://schemas.microsoft.com/office/drawing/2014/main" id="{28FA9767-15DA-93B3-A315-45DDB27FF688}"/>
              </a:ext>
            </a:extLst>
          </p:cNvPr>
          <p:cNvSpPr txBox="1"/>
          <p:nvPr/>
        </p:nvSpPr>
        <p:spPr>
          <a:xfrm>
            <a:off x="5688930" y="1629518"/>
            <a:ext cx="1468735" cy="369332"/>
          </a:xfrm>
          <a:prstGeom prst="rect">
            <a:avLst/>
          </a:prstGeom>
          <a:noFill/>
        </p:spPr>
        <p:txBody>
          <a:bodyPr wrap="none" rtlCol="0">
            <a:spAutoFit/>
          </a:bodyPr>
          <a:lstStyle/>
          <a:p>
            <a:r>
              <a:rPr lang="en-US" dirty="0"/>
              <a:t>Training Data</a:t>
            </a:r>
          </a:p>
        </p:txBody>
      </p:sp>
      <p:sp>
        <p:nvSpPr>
          <p:cNvPr id="7" name="TextBox 6">
            <a:extLst>
              <a:ext uri="{FF2B5EF4-FFF2-40B4-BE49-F238E27FC236}">
                <a16:creationId xmlns:a16="http://schemas.microsoft.com/office/drawing/2014/main" id="{886E3B6B-090F-74C2-F792-E1A02E771B9C}"/>
              </a:ext>
            </a:extLst>
          </p:cNvPr>
          <p:cNvSpPr txBox="1"/>
          <p:nvPr/>
        </p:nvSpPr>
        <p:spPr>
          <a:xfrm>
            <a:off x="7401641" y="2282560"/>
            <a:ext cx="2067361" cy="369332"/>
          </a:xfrm>
          <a:prstGeom prst="rect">
            <a:avLst/>
          </a:prstGeom>
          <a:noFill/>
        </p:spPr>
        <p:txBody>
          <a:bodyPr wrap="none" rtlCol="0">
            <a:spAutoFit/>
          </a:bodyPr>
          <a:lstStyle/>
          <a:p>
            <a:r>
              <a:rPr lang="en-US" dirty="0"/>
              <a:t>Classification Model</a:t>
            </a:r>
          </a:p>
        </p:txBody>
      </p:sp>
      <p:sp>
        <p:nvSpPr>
          <p:cNvPr id="8" name="TextBox 7">
            <a:extLst>
              <a:ext uri="{FF2B5EF4-FFF2-40B4-BE49-F238E27FC236}">
                <a16:creationId xmlns:a16="http://schemas.microsoft.com/office/drawing/2014/main" id="{E2375129-1E88-D6C1-F0BB-299D782EFEAE}"/>
              </a:ext>
            </a:extLst>
          </p:cNvPr>
          <p:cNvSpPr txBox="1"/>
          <p:nvPr/>
        </p:nvSpPr>
        <p:spPr>
          <a:xfrm>
            <a:off x="7099443" y="975963"/>
            <a:ext cx="2295821" cy="246221"/>
          </a:xfrm>
          <a:prstGeom prst="rect">
            <a:avLst/>
          </a:prstGeom>
          <a:noFill/>
        </p:spPr>
        <p:txBody>
          <a:bodyPr wrap="none" rtlCol="0">
            <a:spAutoFit/>
          </a:bodyPr>
          <a:lstStyle/>
          <a:p>
            <a:r>
              <a:rPr lang="en-US" sz="1000" dirty="0">
                <a:hlinkClick r:id="rId3"/>
              </a:rPr>
              <a:t>Hyperlink</a:t>
            </a:r>
            <a:r>
              <a:rPr lang="en-US" sz="1000" dirty="0"/>
              <a:t> to article with image - Google</a:t>
            </a:r>
          </a:p>
        </p:txBody>
      </p:sp>
      <p:sp>
        <p:nvSpPr>
          <p:cNvPr id="9" name="TextBox 8">
            <a:extLst>
              <a:ext uri="{FF2B5EF4-FFF2-40B4-BE49-F238E27FC236}">
                <a16:creationId xmlns:a16="http://schemas.microsoft.com/office/drawing/2014/main" id="{EC5E4D3E-E91F-C359-CBA7-68AA7D0C3753}"/>
              </a:ext>
            </a:extLst>
          </p:cNvPr>
          <p:cNvSpPr txBox="1"/>
          <p:nvPr/>
        </p:nvSpPr>
        <p:spPr>
          <a:xfrm>
            <a:off x="9969781" y="1629518"/>
            <a:ext cx="1231619" cy="369332"/>
          </a:xfrm>
          <a:prstGeom prst="rect">
            <a:avLst/>
          </a:prstGeom>
          <a:noFill/>
        </p:spPr>
        <p:txBody>
          <a:bodyPr wrap="none" rtlCol="0">
            <a:spAutoFit/>
          </a:bodyPr>
          <a:lstStyle/>
          <a:p>
            <a:r>
              <a:rPr lang="en-US" dirty="0"/>
              <a:t>Predictions</a:t>
            </a:r>
          </a:p>
        </p:txBody>
      </p:sp>
      <p:sp>
        <p:nvSpPr>
          <p:cNvPr id="10" name="TextBox 9">
            <a:extLst>
              <a:ext uri="{FF2B5EF4-FFF2-40B4-BE49-F238E27FC236}">
                <a16:creationId xmlns:a16="http://schemas.microsoft.com/office/drawing/2014/main" id="{00524CFE-7B07-F14C-B9DA-4D58C9E0631D}"/>
              </a:ext>
            </a:extLst>
          </p:cNvPr>
          <p:cNvSpPr txBox="1"/>
          <p:nvPr/>
        </p:nvSpPr>
        <p:spPr>
          <a:xfrm>
            <a:off x="5831056" y="5081350"/>
            <a:ext cx="1443047" cy="1200329"/>
          </a:xfrm>
          <a:prstGeom prst="rect">
            <a:avLst/>
          </a:prstGeom>
          <a:noFill/>
        </p:spPr>
        <p:txBody>
          <a:bodyPr wrap="square" rtlCol="0">
            <a:spAutoFit/>
          </a:bodyPr>
          <a:lstStyle/>
          <a:p>
            <a:r>
              <a:rPr lang="en-US" sz="1200" dirty="0"/>
              <a:t>Someone must identify previous spam emails</a:t>
            </a:r>
          </a:p>
          <a:p>
            <a:endParaRPr lang="en-US" sz="1200" dirty="0"/>
          </a:p>
          <a:p>
            <a:r>
              <a:rPr lang="en-US" sz="1200" dirty="0"/>
              <a:t>Data includes email characteristics</a:t>
            </a:r>
          </a:p>
        </p:txBody>
      </p:sp>
    </p:spTree>
    <p:extLst>
      <p:ext uri="{BB962C8B-B14F-4D97-AF65-F5344CB8AC3E}">
        <p14:creationId xmlns:p14="http://schemas.microsoft.com/office/powerpoint/2010/main" val="1996218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Machine Learning Types – Reinforcement Learning</a:t>
            </a:r>
          </a:p>
        </p:txBody>
      </p:sp>
      <p:sp>
        <p:nvSpPr>
          <p:cNvPr id="3" name="Content Placeholder 2">
            <a:extLst>
              <a:ext uri="{FF2B5EF4-FFF2-40B4-BE49-F238E27FC236}">
                <a16:creationId xmlns:a16="http://schemas.microsoft.com/office/drawing/2014/main" id="{610E6C7C-3341-47B1-9BB9-C5C0979380BF}"/>
              </a:ext>
            </a:extLst>
          </p:cNvPr>
          <p:cNvSpPr>
            <a:spLocks noGrp="1"/>
          </p:cNvSpPr>
          <p:nvPr>
            <p:ph idx="1"/>
          </p:nvPr>
        </p:nvSpPr>
        <p:spPr/>
        <p:txBody>
          <a:bodyPr>
            <a:normAutofit/>
          </a:bodyPr>
          <a:lstStyle/>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6</a:t>
            </a:fld>
            <a:endParaRPr lang="en-US"/>
          </a:p>
        </p:txBody>
      </p:sp>
      <p:sp>
        <p:nvSpPr>
          <p:cNvPr id="6" name="Content Placeholder 2">
            <a:extLst>
              <a:ext uri="{FF2B5EF4-FFF2-40B4-BE49-F238E27FC236}">
                <a16:creationId xmlns:a16="http://schemas.microsoft.com/office/drawing/2014/main" id="{25EDC33E-B85B-2B02-4017-6130D1DBCF24}"/>
              </a:ext>
            </a:extLst>
          </p:cNvPr>
          <p:cNvSpPr txBox="1">
            <a:spLocks/>
          </p:cNvSpPr>
          <p:nvPr/>
        </p:nvSpPr>
        <p:spPr>
          <a:xfrm>
            <a:off x="990600" y="1199938"/>
            <a:ext cx="4043737" cy="4995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Example – Reinforcement Learning Models</a:t>
            </a:r>
          </a:p>
          <a:p>
            <a:pPr lvl="1">
              <a:buFont typeface="Wingdings" pitchFamily="2" charset="2"/>
              <a:buChar char="§"/>
            </a:pPr>
            <a:r>
              <a:rPr lang="en-US" dirty="0"/>
              <a:t>You try to optimize the input variables (e.g., the speed) to achieve an objective (e.g., to win the race) </a:t>
            </a:r>
          </a:p>
          <a:p>
            <a:pPr lvl="1">
              <a:buFont typeface="Wingdings" pitchFamily="2" charset="2"/>
              <a:buChar char="§"/>
            </a:pPr>
            <a:r>
              <a:rPr lang="en-US" dirty="0"/>
              <a:t>Inputs measured along with environment (where are you on the track and at what speed) along with the outcomes</a:t>
            </a:r>
          </a:p>
          <a:p>
            <a:pPr lvl="1">
              <a:buFont typeface="Wingdings" pitchFamily="2" charset="2"/>
              <a:buChar char="§"/>
            </a:pPr>
            <a:endParaRPr lang="en-US" dirty="0"/>
          </a:p>
        </p:txBody>
      </p:sp>
      <p:pic>
        <p:nvPicPr>
          <p:cNvPr id="7172" name="Picture 4" descr="Slot Car Race Track Sets w/ 4 High-Speed Slot Cars, Battery or Electric Race NEW - Picture 1 of 7">
            <a:extLst>
              <a:ext uri="{FF2B5EF4-FFF2-40B4-BE49-F238E27FC236}">
                <a16:creationId xmlns:a16="http://schemas.microsoft.com/office/drawing/2014/main" id="{B7E2CC7D-E564-7C14-1B50-504E38405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896" y="2169344"/>
            <a:ext cx="4211694" cy="4155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09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Deep Learning… Neural Networks</a:t>
            </a:r>
          </a:p>
        </p:txBody>
      </p:sp>
      <p:sp>
        <p:nvSpPr>
          <p:cNvPr id="3" name="Content Placeholder 2">
            <a:extLst>
              <a:ext uri="{FF2B5EF4-FFF2-40B4-BE49-F238E27FC236}">
                <a16:creationId xmlns:a16="http://schemas.microsoft.com/office/drawing/2014/main" id="{610E6C7C-3341-47B1-9BB9-C5C0979380BF}"/>
              </a:ext>
            </a:extLst>
          </p:cNvPr>
          <p:cNvSpPr>
            <a:spLocks noGrp="1"/>
          </p:cNvSpPr>
          <p:nvPr>
            <p:ph idx="1"/>
          </p:nvPr>
        </p:nvSpPr>
        <p:spPr/>
        <p:txBody>
          <a:bodyPr>
            <a:normAutofit/>
          </a:bodyPr>
          <a:lstStyle/>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7</a:t>
            </a:fld>
            <a:endParaRPr lang="en-US"/>
          </a:p>
        </p:txBody>
      </p:sp>
      <p:sp>
        <p:nvSpPr>
          <p:cNvPr id="6" name="Content Placeholder 2">
            <a:extLst>
              <a:ext uri="{FF2B5EF4-FFF2-40B4-BE49-F238E27FC236}">
                <a16:creationId xmlns:a16="http://schemas.microsoft.com/office/drawing/2014/main" id="{25EDC33E-B85B-2B02-4017-6130D1DBCF24}"/>
              </a:ext>
            </a:extLst>
          </p:cNvPr>
          <p:cNvSpPr txBox="1">
            <a:spLocks/>
          </p:cNvSpPr>
          <p:nvPr/>
        </p:nvSpPr>
        <p:spPr>
          <a:xfrm>
            <a:off x="990600" y="1199938"/>
            <a:ext cx="10363200" cy="4995863"/>
          </a:xfrm>
          <a:prstGeom prst="rect">
            <a:avLst/>
          </a:prstGeom>
        </p:spPr>
        <p:txBody>
          <a:bodyPr vert="horz" lIns="91440" tIns="45720" rIns="91440" bIns="45720" rtlCol="0">
            <a:normAutofit/>
          </a:bodyPr>
          <a:lstStyle>
            <a:defPPr>
              <a:defRPr lang="en-US"/>
            </a:defPPr>
            <a:lvl1pPr marL="228600" indent="-228600">
              <a:lnSpc>
                <a:spcPct val="90000"/>
              </a:lnSpc>
              <a:spcBef>
                <a:spcPts val="1000"/>
              </a:spcBef>
              <a:buFont typeface="Arial" panose="020B0604020202020204" pitchFamily="34" charset="0"/>
              <a:buChar char="•"/>
              <a:defRPr sz="2800" b="1"/>
            </a:lvl1pPr>
            <a:lvl2pPr marL="685800" lvl="1" indent="-228600">
              <a:lnSpc>
                <a:spcPct val="90000"/>
              </a:lnSpc>
              <a:spcBef>
                <a:spcPts val="500"/>
              </a:spcBef>
              <a:buFont typeface="Wingdings" pitchFamily="2" charset="2"/>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Neural networks thought to mimic the human brain</a:t>
            </a:r>
          </a:p>
          <a:p>
            <a:pPr lvl="1"/>
            <a:r>
              <a:rPr lang="en-US" dirty="0"/>
              <a:t>Artificial Neural Networks and the activation function</a:t>
            </a:r>
          </a:p>
          <a:p>
            <a:pPr lvl="1"/>
            <a:r>
              <a:rPr lang="en-US" dirty="0"/>
              <a:t>Deep Neural Networks use multiple layers of hidden nodes (i.e., Neurons)</a:t>
            </a:r>
          </a:p>
          <a:p>
            <a:pPr lvl="1"/>
            <a:endParaRPr lang="en-US" dirty="0"/>
          </a:p>
          <a:p>
            <a:pPr lvl="1"/>
            <a:endParaRPr lang="en-US" dirty="0"/>
          </a:p>
        </p:txBody>
      </p:sp>
      <p:pic>
        <p:nvPicPr>
          <p:cNvPr id="9218" name="Picture 2">
            <a:extLst>
              <a:ext uri="{FF2B5EF4-FFF2-40B4-BE49-F238E27FC236}">
                <a16:creationId xmlns:a16="http://schemas.microsoft.com/office/drawing/2014/main" id="{841BEDE8-3F3D-0A72-2571-9ED2F5828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732624"/>
            <a:ext cx="7115319" cy="41253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C3A3FB-3491-6C36-5243-DD33949D78C8}"/>
              </a:ext>
            </a:extLst>
          </p:cNvPr>
          <p:cNvSpPr txBox="1"/>
          <p:nvPr/>
        </p:nvSpPr>
        <p:spPr>
          <a:xfrm>
            <a:off x="3243940" y="2486403"/>
            <a:ext cx="2303836" cy="246221"/>
          </a:xfrm>
          <a:prstGeom prst="rect">
            <a:avLst/>
          </a:prstGeom>
          <a:noFill/>
        </p:spPr>
        <p:txBody>
          <a:bodyPr wrap="none" rtlCol="0">
            <a:spAutoFit/>
          </a:bodyPr>
          <a:lstStyle/>
          <a:p>
            <a:r>
              <a:rPr lang="en-US" sz="1000" dirty="0">
                <a:hlinkClick r:id="rId3"/>
              </a:rPr>
              <a:t>Hyperlink</a:t>
            </a:r>
            <a:r>
              <a:rPr lang="en-US" sz="1000" dirty="0"/>
              <a:t> to image source – </a:t>
            </a:r>
            <a:r>
              <a:rPr lang="en-US" sz="1000" dirty="0" err="1"/>
              <a:t>packt</a:t>
            </a:r>
            <a:r>
              <a:rPr lang="en-US" sz="1000" dirty="0"/>
              <a:t> article</a:t>
            </a:r>
          </a:p>
        </p:txBody>
      </p:sp>
      <p:sp>
        <p:nvSpPr>
          <p:cNvPr id="7" name="TextBox 6">
            <a:extLst>
              <a:ext uri="{FF2B5EF4-FFF2-40B4-BE49-F238E27FC236}">
                <a16:creationId xmlns:a16="http://schemas.microsoft.com/office/drawing/2014/main" id="{B85EED91-335C-82F0-B6A7-0B6741CE0607}"/>
              </a:ext>
            </a:extLst>
          </p:cNvPr>
          <p:cNvSpPr txBox="1"/>
          <p:nvPr/>
        </p:nvSpPr>
        <p:spPr>
          <a:xfrm>
            <a:off x="534256" y="5457009"/>
            <a:ext cx="1572675" cy="369332"/>
          </a:xfrm>
          <a:prstGeom prst="rect">
            <a:avLst/>
          </a:prstGeom>
          <a:noFill/>
        </p:spPr>
        <p:txBody>
          <a:bodyPr wrap="none" rtlCol="0">
            <a:spAutoFit/>
          </a:bodyPr>
          <a:lstStyle/>
          <a:p>
            <a:r>
              <a:rPr lang="en-US" dirty="0"/>
              <a:t>Input variables</a:t>
            </a:r>
          </a:p>
        </p:txBody>
      </p:sp>
      <p:sp>
        <p:nvSpPr>
          <p:cNvPr id="8" name="TextBox 7">
            <a:extLst>
              <a:ext uri="{FF2B5EF4-FFF2-40B4-BE49-F238E27FC236}">
                <a16:creationId xmlns:a16="http://schemas.microsoft.com/office/drawing/2014/main" id="{9CAD6C2F-3428-533A-C1C0-0B9B8E40D0C9}"/>
              </a:ext>
            </a:extLst>
          </p:cNvPr>
          <p:cNvSpPr txBox="1"/>
          <p:nvPr/>
        </p:nvSpPr>
        <p:spPr>
          <a:xfrm>
            <a:off x="6424341" y="5457009"/>
            <a:ext cx="1956177" cy="369332"/>
          </a:xfrm>
          <a:prstGeom prst="rect">
            <a:avLst/>
          </a:prstGeom>
          <a:noFill/>
        </p:spPr>
        <p:txBody>
          <a:bodyPr wrap="none" rtlCol="0">
            <a:spAutoFit/>
          </a:bodyPr>
          <a:lstStyle/>
          <a:p>
            <a:r>
              <a:rPr lang="en-US" dirty="0"/>
              <a:t>Output Predictions</a:t>
            </a:r>
          </a:p>
        </p:txBody>
      </p:sp>
      <p:sp>
        <p:nvSpPr>
          <p:cNvPr id="9" name="TextBox 8">
            <a:extLst>
              <a:ext uri="{FF2B5EF4-FFF2-40B4-BE49-F238E27FC236}">
                <a16:creationId xmlns:a16="http://schemas.microsoft.com/office/drawing/2014/main" id="{CFE6D4B7-47CF-AA83-F660-91BD77002DC1}"/>
              </a:ext>
            </a:extLst>
          </p:cNvPr>
          <p:cNvSpPr txBox="1"/>
          <p:nvPr/>
        </p:nvSpPr>
        <p:spPr>
          <a:xfrm>
            <a:off x="9061808" y="3429000"/>
            <a:ext cx="2742344" cy="1754326"/>
          </a:xfrm>
          <a:prstGeom prst="rect">
            <a:avLst/>
          </a:prstGeom>
          <a:noFill/>
        </p:spPr>
        <p:txBody>
          <a:bodyPr wrap="square" rtlCol="0">
            <a:spAutoFit/>
          </a:bodyPr>
          <a:lstStyle/>
          <a:p>
            <a:r>
              <a:rPr lang="en-US" dirty="0"/>
              <a:t>Neural Networks can be used for either numeric prediction or classification.</a:t>
            </a:r>
          </a:p>
          <a:p>
            <a:endParaRPr lang="en-US" dirty="0"/>
          </a:p>
          <a:p>
            <a:r>
              <a:rPr lang="en-US" dirty="0"/>
              <a:t>Neural networks require labeled data to train.</a:t>
            </a:r>
          </a:p>
        </p:txBody>
      </p:sp>
      <p:sp>
        <p:nvSpPr>
          <p:cNvPr id="10" name="TextBox 9">
            <a:extLst>
              <a:ext uri="{FF2B5EF4-FFF2-40B4-BE49-F238E27FC236}">
                <a16:creationId xmlns:a16="http://schemas.microsoft.com/office/drawing/2014/main" id="{F56D6717-4D88-9EF3-F338-27ED786631D7}"/>
              </a:ext>
            </a:extLst>
          </p:cNvPr>
          <p:cNvSpPr txBox="1"/>
          <p:nvPr/>
        </p:nvSpPr>
        <p:spPr>
          <a:xfrm rot="16200000">
            <a:off x="-296568" y="3621169"/>
            <a:ext cx="2023311" cy="246221"/>
          </a:xfrm>
          <a:prstGeom prst="rect">
            <a:avLst/>
          </a:prstGeom>
          <a:noFill/>
        </p:spPr>
        <p:txBody>
          <a:bodyPr wrap="none" rtlCol="0">
            <a:spAutoFit/>
          </a:bodyPr>
          <a:lstStyle/>
          <a:p>
            <a:r>
              <a:rPr lang="en-US" sz="1000" dirty="0"/>
              <a:t>~ 100B neurons in the human brain</a:t>
            </a:r>
          </a:p>
        </p:txBody>
      </p:sp>
    </p:spTree>
    <p:extLst>
      <p:ext uri="{BB962C8B-B14F-4D97-AF65-F5344CB8AC3E}">
        <p14:creationId xmlns:p14="http://schemas.microsoft.com/office/powerpoint/2010/main" val="1048454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Generative AI </a:t>
            </a:r>
          </a:p>
        </p:txBody>
      </p:sp>
      <p:sp>
        <p:nvSpPr>
          <p:cNvPr id="3" name="Content Placeholder 2">
            <a:extLst>
              <a:ext uri="{FF2B5EF4-FFF2-40B4-BE49-F238E27FC236}">
                <a16:creationId xmlns:a16="http://schemas.microsoft.com/office/drawing/2014/main" id="{610E6C7C-3341-47B1-9BB9-C5C0979380BF}"/>
              </a:ext>
            </a:extLst>
          </p:cNvPr>
          <p:cNvSpPr>
            <a:spLocks noGrp="1"/>
          </p:cNvSpPr>
          <p:nvPr>
            <p:ph idx="1"/>
          </p:nvPr>
        </p:nvSpPr>
        <p:spPr/>
        <p:txBody>
          <a:bodyPr>
            <a:normAutofit/>
          </a:bodyPr>
          <a:lstStyle/>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8</a:t>
            </a:fld>
            <a:endParaRPr lang="en-US"/>
          </a:p>
        </p:txBody>
      </p:sp>
      <p:sp>
        <p:nvSpPr>
          <p:cNvPr id="6" name="Content Placeholder 2">
            <a:extLst>
              <a:ext uri="{FF2B5EF4-FFF2-40B4-BE49-F238E27FC236}">
                <a16:creationId xmlns:a16="http://schemas.microsoft.com/office/drawing/2014/main" id="{25EDC33E-B85B-2B02-4017-6130D1DBCF24}"/>
              </a:ext>
            </a:extLst>
          </p:cNvPr>
          <p:cNvSpPr txBox="1">
            <a:spLocks/>
          </p:cNvSpPr>
          <p:nvPr/>
        </p:nvSpPr>
        <p:spPr>
          <a:xfrm>
            <a:off x="990601" y="1199938"/>
            <a:ext cx="6488986" cy="4995863"/>
          </a:xfrm>
          <a:prstGeom prst="rect">
            <a:avLst/>
          </a:prstGeom>
        </p:spPr>
        <p:txBody>
          <a:bodyPr vert="horz" lIns="91440" tIns="45720" rIns="91440" bIns="45720" rtlCol="0">
            <a:normAutofit/>
          </a:bodyPr>
          <a:lstStyle>
            <a:defPPr>
              <a:defRPr lang="en-US"/>
            </a:defPPr>
            <a:lvl1pPr marL="228600" indent="-228600">
              <a:lnSpc>
                <a:spcPct val="90000"/>
              </a:lnSpc>
              <a:spcBef>
                <a:spcPts val="1000"/>
              </a:spcBef>
              <a:buFont typeface="Arial" panose="020B0604020202020204" pitchFamily="34" charset="0"/>
              <a:buChar char="•"/>
              <a:defRPr sz="2800" b="1"/>
            </a:lvl1pPr>
            <a:lvl2pPr marL="685800" lvl="1" indent="-228600">
              <a:lnSpc>
                <a:spcPct val="90000"/>
              </a:lnSpc>
              <a:spcBef>
                <a:spcPts val="500"/>
              </a:spcBef>
              <a:buFont typeface="Wingdings" pitchFamily="2" charset="2"/>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GPTs</a:t>
            </a:r>
          </a:p>
          <a:p>
            <a:pPr lvl="1"/>
            <a:r>
              <a:rPr lang="en-US" dirty="0"/>
              <a:t>Also referred to as Foundation Models or Large Language Models (LLMs)</a:t>
            </a:r>
          </a:p>
          <a:p>
            <a:pPr lvl="1"/>
            <a:r>
              <a:rPr lang="en-US" dirty="0"/>
              <a:t>They are sophisticated neural networks that tie together multiple steps and neural networks</a:t>
            </a:r>
          </a:p>
          <a:p>
            <a:pPr lvl="1"/>
            <a:r>
              <a:rPr lang="en-US" dirty="0"/>
              <a:t>Uses the transformer architecture</a:t>
            </a:r>
          </a:p>
          <a:p>
            <a:pPr lvl="2">
              <a:buFont typeface="Courier New" panose="02070309020205020404" pitchFamily="49" charset="0"/>
              <a:buChar char="o"/>
            </a:pPr>
            <a:r>
              <a:rPr lang="en-US" i="1" dirty="0"/>
              <a:t>Attention Is All You Need</a:t>
            </a:r>
            <a:r>
              <a:rPr lang="en-US" dirty="0"/>
              <a:t> paper by Google scientists (2017)</a:t>
            </a:r>
          </a:p>
          <a:p>
            <a:pPr lvl="2">
              <a:buFont typeface="Courier New" panose="02070309020205020404" pitchFamily="49" charset="0"/>
              <a:buChar char="o"/>
            </a:pPr>
            <a:r>
              <a:rPr lang="en-US" dirty="0"/>
              <a:t>Requires a lot of data to train successfully</a:t>
            </a:r>
          </a:p>
          <a:p>
            <a:pPr lvl="1"/>
            <a:r>
              <a:rPr lang="en-US" dirty="0" err="1"/>
              <a:t>ChatGPT</a:t>
            </a:r>
            <a:r>
              <a:rPr lang="en-US" dirty="0"/>
              <a:t> architecture is more sophisticated</a:t>
            </a:r>
          </a:p>
          <a:p>
            <a:pPr lvl="2">
              <a:buFont typeface="Courier New" panose="02070309020205020404" pitchFamily="49" charset="0"/>
              <a:buChar char="o"/>
            </a:pPr>
            <a:r>
              <a:rPr lang="en-US" dirty="0"/>
              <a:t>It also includes reinforcement learning (RLHF)</a:t>
            </a:r>
          </a:p>
          <a:p>
            <a:pPr lvl="1"/>
            <a:endParaRPr lang="en-US" dirty="0"/>
          </a:p>
          <a:p>
            <a:pPr lvl="1"/>
            <a:endParaRPr lang="en-US" dirty="0"/>
          </a:p>
        </p:txBody>
      </p:sp>
      <p:pic>
        <p:nvPicPr>
          <p:cNvPr id="11266" name="Picture 2">
            <a:extLst>
              <a:ext uri="{FF2B5EF4-FFF2-40B4-BE49-F238E27FC236}">
                <a16:creationId xmlns:a16="http://schemas.microsoft.com/office/drawing/2014/main" id="{534AB3CB-E749-8DFF-46A4-840CD8921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8503" y="1233800"/>
            <a:ext cx="3564880" cy="51011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6BFB8B3-903B-EB64-DD67-B66403D6FA13}"/>
              </a:ext>
            </a:extLst>
          </p:cNvPr>
          <p:cNvSpPr txBox="1"/>
          <p:nvPr/>
        </p:nvSpPr>
        <p:spPr>
          <a:xfrm>
            <a:off x="8709791" y="6369764"/>
            <a:ext cx="2367956" cy="246221"/>
          </a:xfrm>
          <a:prstGeom prst="rect">
            <a:avLst/>
          </a:prstGeom>
          <a:noFill/>
        </p:spPr>
        <p:txBody>
          <a:bodyPr wrap="none" rtlCol="0">
            <a:spAutoFit/>
          </a:bodyPr>
          <a:lstStyle/>
          <a:p>
            <a:r>
              <a:rPr lang="en-US" sz="1000" dirty="0">
                <a:hlinkClick r:id="rId3"/>
              </a:rPr>
              <a:t>Hyperlink</a:t>
            </a:r>
            <a:r>
              <a:rPr lang="en-US" sz="1000" dirty="0"/>
              <a:t> to image source – Google paper</a:t>
            </a:r>
          </a:p>
        </p:txBody>
      </p:sp>
      <p:sp>
        <p:nvSpPr>
          <p:cNvPr id="5" name="TextBox 4">
            <a:extLst>
              <a:ext uri="{FF2B5EF4-FFF2-40B4-BE49-F238E27FC236}">
                <a16:creationId xmlns:a16="http://schemas.microsoft.com/office/drawing/2014/main" id="{4E8E7A95-C5B4-E310-BDFB-DAEC204066FA}"/>
              </a:ext>
            </a:extLst>
          </p:cNvPr>
          <p:cNvSpPr txBox="1"/>
          <p:nvPr/>
        </p:nvSpPr>
        <p:spPr>
          <a:xfrm>
            <a:off x="8846895" y="1010154"/>
            <a:ext cx="2506905" cy="369332"/>
          </a:xfrm>
          <a:prstGeom prst="rect">
            <a:avLst/>
          </a:prstGeom>
          <a:noFill/>
        </p:spPr>
        <p:txBody>
          <a:bodyPr wrap="none" rtlCol="0">
            <a:spAutoFit/>
          </a:bodyPr>
          <a:lstStyle/>
          <a:p>
            <a:r>
              <a:rPr lang="en-US" dirty="0"/>
              <a:t>Attention Is All You Need</a:t>
            </a:r>
          </a:p>
        </p:txBody>
      </p:sp>
    </p:spTree>
    <p:extLst>
      <p:ext uri="{BB962C8B-B14F-4D97-AF65-F5344CB8AC3E}">
        <p14:creationId xmlns:p14="http://schemas.microsoft.com/office/powerpoint/2010/main" val="63655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E78A-22BD-4634-9AF3-90CFBCA90643}"/>
              </a:ext>
            </a:extLst>
          </p:cNvPr>
          <p:cNvSpPr>
            <a:spLocks noGrp="1"/>
          </p:cNvSpPr>
          <p:nvPr>
            <p:ph type="title"/>
          </p:nvPr>
        </p:nvSpPr>
        <p:spPr>
          <a:xfrm>
            <a:off x="838200" y="365125"/>
            <a:ext cx="10515600" cy="671739"/>
          </a:xfrm>
          <a:solidFill>
            <a:schemeClr val="accent5">
              <a:lumMod val="20000"/>
              <a:lumOff val="80000"/>
            </a:schemeClr>
          </a:solidFill>
        </p:spPr>
        <p:txBody>
          <a:bodyPr>
            <a:normAutofit/>
          </a:bodyPr>
          <a:lstStyle/>
          <a:p>
            <a:r>
              <a:rPr lang="en-US" sz="3600" dirty="0"/>
              <a:t>Generative AI </a:t>
            </a:r>
          </a:p>
        </p:txBody>
      </p:sp>
      <p:sp>
        <p:nvSpPr>
          <p:cNvPr id="3" name="Content Placeholder 2">
            <a:extLst>
              <a:ext uri="{FF2B5EF4-FFF2-40B4-BE49-F238E27FC236}">
                <a16:creationId xmlns:a16="http://schemas.microsoft.com/office/drawing/2014/main" id="{610E6C7C-3341-47B1-9BB9-C5C0979380BF}"/>
              </a:ext>
            </a:extLst>
          </p:cNvPr>
          <p:cNvSpPr>
            <a:spLocks noGrp="1"/>
          </p:cNvSpPr>
          <p:nvPr>
            <p:ph idx="1"/>
          </p:nvPr>
        </p:nvSpPr>
        <p:spPr>
          <a:xfrm>
            <a:off x="6096000" y="4654243"/>
            <a:ext cx="5257800" cy="1522720"/>
          </a:xfrm>
        </p:spPr>
        <p:txBody>
          <a:bodyPr>
            <a:normAutofit/>
          </a:bodyPr>
          <a:lstStyle/>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CFDEB0A-79E4-4C0D-9645-ECE471F50880}"/>
              </a:ext>
            </a:extLst>
          </p:cNvPr>
          <p:cNvSpPr>
            <a:spLocks noGrp="1"/>
          </p:cNvSpPr>
          <p:nvPr>
            <p:ph type="sldNum" sz="quarter" idx="12"/>
          </p:nvPr>
        </p:nvSpPr>
        <p:spPr/>
        <p:txBody>
          <a:bodyPr/>
          <a:lstStyle/>
          <a:p>
            <a:fld id="{8E4AB7F0-DCEF-4E33-8F9A-236800A2BC76}" type="slidenum">
              <a:rPr lang="en-US" smtClean="0"/>
              <a:t>9</a:t>
            </a:fld>
            <a:endParaRPr lang="en-US" dirty="0"/>
          </a:p>
        </p:txBody>
      </p:sp>
      <p:sp>
        <p:nvSpPr>
          <p:cNvPr id="6" name="Content Placeholder 2">
            <a:extLst>
              <a:ext uri="{FF2B5EF4-FFF2-40B4-BE49-F238E27FC236}">
                <a16:creationId xmlns:a16="http://schemas.microsoft.com/office/drawing/2014/main" id="{25EDC33E-B85B-2B02-4017-6130D1DBCF24}"/>
              </a:ext>
            </a:extLst>
          </p:cNvPr>
          <p:cNvSpPr txBox="1">
            <a:spLocks/>
          </p:cNvSpPr>
          <p:nvPr/>
        </p:nvSpPr>
        <p:spPr>
          <a:xfrm>
            <a:off x="990600" y="1199938"/>
            <a:ext cx="10363199" cy="5180314"/>
          </a:xfrm>
          <a:prstGeom prst="rect">
            <a:avLst/>
          </a:prstGeom>
        </p:spPr>
        <p:txBody>
          <a:bodyPr vert="horz" lIns="91440" tIns="45720" rIns="91440" bIns="45720" rtlCol="0">
            <a:normAutofit/>
          </a:bodyPr>
          <a:lstStyle>
            <a:defPPr>
              <a:defRPr lang="en-US"/>
            </a:defPPr>
            <a:lvl1pPr marL="228600" indent="-228600">
              <a:lnSpc>
                <a:spcPct val="90000"/>
              </a:lnSpc>
              <a:spcBef>
                <a:spcPts val="1000"/>
              </a:spcBef>
              <a:buFont typeface="Arial" panose="020B0604020202020204" pitchFamily="34" charset="0"/>
              <a:buChar char="•"/>
              <a:defRPr sz="2800" b="1"/>
            </a:lvl1pPr>
            <a:lvl2pPr marL="685800" lvl="1" indent="-228600">
              <a:lnSpc>
                <a:spcPct val="90000"/>
              </a:lnSpc>
              <a:spcBef>
                <a:spcPts val="500"/>
              </a:spcBef>
              <a:buFont typeface="Wingdings" pitchFamily="2" charset="2"/>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How do large language models work?</a:t>
            </a:r>
          </a:p>
          <a:p>
            <a:pPr lvl="1"/>
            <a:r>
              <a:rPr lang="en-US" dirty="0"/>
              <a:t>By predicting the next word or symbol in a sequence based on the neural network training and the probability of occurrence of the next word.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“Temperature” changes which probability is selected.</a:t>
            </a:r>
          </a:p>
          <a:p>
            <a:pPr lvl="1"/>
            <a:endParaRPr lang="en-US" dirty="0"/>
          </a:p>
        </p:txBody>
      </p:sp>
      <p:sp>
        <p:nvSpPr>
          <p:cNvPr id="10" name="TextBox 9">
            <a:extLst>
              <a:ext uri="{FF2B5EF4-FFF2-40B4-BE49-F238E27FC236}">
                <a16:creationId xmlns:a16="http://schemas.microsoft.com/office/drawing/2014/main" id="{36BFB8B3-903B-EB64-DD67-B66403D6FA13}"/>
              </a:ext>
            </a:extLst>
          </p:cNvPr>
          <p:cNvSpPr txBox="1"/>
          <p:nvPr/>
        </p:nvSpPr>
        <p:spPr>
          <a:xfrm>
            <a:off x="4657219" y="6552326"/>
            <a:ext cx="2593980" cy="246221"/>
          </a:xfrm>
          <a:prstGeom prst="rect">
            <a:avLst/>
          </a:prstGeom>
          <a:noFill/>
        </p:spPr>
        <p:txBody>
          <a:bodyPr wrap="none" rtlCol="0">
            <a:spAutoFit/>
          </a:bodyPr>
          <a:lstStyle/>
          <a:p>
            <a:r>
              <a:rPr lang="en-US" sz="1000" dirty="0">
                <a:hlinkClick r:id="rId2"/>
              </a:rPr>
              <a:t>Hyperlink</a:t>
            </a:r>
            <a:r>
              <a:rPr lang="en-US" sz="1000" dirty="0"/>
              <a:t> to images source – </a:t>
            </a:r>
            <a:r>
              <a:rPr lang="en-US" sz="1000" dirty="0" err="1"/>
              <a:t>Woldfram</a:t>
            </a:r>
            <a:r>
              <a:rPr lang="en-US" sz="1000" dirty="0"/>
              <a:t> article</a:t>
            </a:r>
          </a:p>
        </p:txBody>
      </p:sp>
      <p:pic>
        <p:nvPicPr>
          <p:cNvPr id="11268" name="Picture 4">
            <a:extLst>
              <a:ext uri="{FF2B5EF4-FFF2-40B4-BE49-F238E27FC236}">
                <a16:creationId xmlns:a16="http://schemas.microsoft.com/office/drawing/2014/main" id="{ADAC4129-D53D-B8F9-B701-83C5B7CC9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233791"/>
            <a:ext cx="5753100" cy="1739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C13D9B4-ED6B-3DD8-8607-1F42FD950657}"/>
              </a:ext>
            </a:extLst>
          </p:cNvPr>
          <p:cNvSpPr txBox="1"/>
          <p:nvPr/>
        </p:nvSpPr>
        <p:spPr>
          <a:xfrm>
            <a:off x="5630238" y="2817885"/>
            <a:ext cx="1095493" cy="307777"/>
          </a:xfrm>
          <a:prstGeom prst="rect">
            <a:avLst/>
          </a:prstGeom>
          <a:noFill/>
        </p:spPr>
        <p:txBody>
          <a:bodyPr wrap="none" rtlCol="0">
            <a:spAutoFit/>
          </a:bodyPr>
          <a:lstStyle/>
          <a:p>
            <a:r>
              <a:rPr lang="en-US" sz="1400" dirty="0"/>
              <a:t>Probabilities</a:t>
            </a:r>
          </a:p>
        </p:txBody>
      </p:sp>
      <p:sp>
        <p:nvSpPr>
          <p:cNvPr id="12" name="TextBox 11">
            <a:extLst>
              <a:ext uri="{FF2B5EF4-FFF2-40B4-BE49-F238E27FC236}">
                <a16:creationId xmlns:a16="http://schemas.microsoft.com/office/drawing/2014/main" id="{C022100D-7FE4-5C9C-399E-5537CD1E4BE3}"/>
              </a:ext>
            </a:extLst>
          </p:cNvPr>
          <p:cNvSpPr txBox="1"/>
          <p:nvPr/>
        </p:nvSpPr>
        <p:spPr>
          <a:xfrm>
            <a:off x="4328635" y="2817884"/>
            <a:ext cx="657168" cy="307777"/>
          </a:xfrm>
          <a:prstGeom prst="rect">
            <a:avLst/>
          </a:prstGeom>
          <a:noFill/>
        </p:spPr>
        <p:txBody>
          <a:bodyPr wrap="none" rtlCol="0">
            <a:spAutoFit/>
          </a:bodyPr>
          <a:lstStyle/>
          <a:p>
            <a:r>
              <a:rPr lang="en-US" sz="1400" dirty="0"/>
              <a:t>Words</a:t>
            </a:r>
          </a:p>
        </p:txBody>
      </p:sp>
      <p:pic>
        <p:nvPicPr>
          <p:cNvPr id="11270" name="Picture 6">
            <a:extLst>
              <a:ext uri="{FF2B5EF4-FFF2-40B4-BE49-F238E27FC236}">
                <a16:creationId xmlns:a16="http://schemas.microsoft.com/office/drawing/2014/main" id="{7E55E6FF-DF72-41C6-4E7C-204677160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9216" y="2621219"/>
            <a:ext cx="4371357" cy="264559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5DEFBAE-A1E9-702D-E14C-1A797D437763}"/>
              </a:ext>
            </a:extLst>
          </p:cNvPr>
          <p:cNvSpPr txBox="1"/>
          <p:nvPr/>
        </p:nvSpPr>
        <p:spPr>
          <a:xfrm>
            <a:off x="677893" y="5288730"/>
            <a:ext cx="5276316" cy="369332"/>
          </a:xfrm>
          <a:prstGeom prst="rect">
            <a:avLst/>
          </a:prstGeom>
          <a:noFill/>
        </p:spPr>
        <p:txBody>
          <a:bodyPr wrap="none" rtlCol="0">
            <a:spAutoFit/>
          </a:bodyPr>
          <a:lstStyle/>
          <a:p>
            <a:r>
              <a:rPr lang="en-US" dirty="0"/>
              <a:t>“Given the text so far, what should the next word be?”</a:t>
            </a:r>
          </a:p>
        </p:txBody>
      </p:sp>
    </p:spTree>
    <p:extLst>
      <p:ext uri="{BB962C8B-B14F-4D97-AF65-F5344CB8AC3E}">
        <p14:creationId xmlns:p14="http://schemas.microsoft.com/office/powerpoint/2010/main" val="83860956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1678</TotalTime>
  <Words>1619</Words>
  <Application>Microsoft Macintosh PowerPoint</Application>
  <PresentationFormat>Widescreen</PresentationFormat>
  <Paragraphs>273</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Courier New</vt:lpstr>
      <vt:lpstr>Wingdings</vt:lpstr>
      <vt:lpstr>1_Office Theme</vt:lpstr>
      <vt:lpstr>PowerPoint Presentation</vt:lpstr>
      <vt:lpstr>What is AI?</vt:lpstr>
      <vt:lpstr>Major Machine Learning Types – Unsupervised Learning</vt:lpstr>
      <vt:lpstr>Machine Learning Types – Supervised Learning</vt:lpstr>
      <vt:lpstr>Machine Learning Types – Supervised Learning</vt:lpstr>
      <vt:lpstr>Machine Learning Types – Reinforcement Learning</vt:lpstr>
      <vt:lpstr>Deep Learning… Neural Networks</vt:lpstr>
      <vt:lpstr>Generative AI </vt:lpstr>
      <vt:lpstr>Generative AI </vt:lpstr>
      <vt:lpstr>The AI Business Gold Rush</vt:lpstr>
      <vt:lpstr>The AI Business Gold Rush</vt:lpstr>
      <vt:lpstr>The AI Business Gold Rush</vt:lpstr>
      <vt:lpstr>The AI Business Gold Rush</vt:lpstr>
      <vt:lpstr>The AI Business Gold Rush</vt:lpstr>
      <vt:lpstr>Is the Gold Rush for Gen AI a Bubble?</vt:lpstr>
      <vt:lpstr>Is the Gold Rush for Gen AI a Bubble?</vt:lpstr>
      <vt:lpstr>Is the Gold Rush for Gen AI a Bubble?</vt:lpstr>
      <vt:lpstr>Is the Gold Rush for Gen AI a Bubble?</vt:lpstr>
      <vt:lpstr>Risks – Aligning Gen AI Solutions with IT Development</vt:lpstr>
      <vt:lpstr>Risks – Rapidly Changing Capabilities &amp; Players</vt:lpstr>
      <vt:lpstr>Risks – Rapidly Changing Capabilities &amp; Players</vt:lpstr>
      <vt:lpstr>Risks – Hallucinations</vt:lpstr>
      <vt:lpstr>Risks – Aligning Gen AI Projects with Capabilities</vt:lpstr>
      <vt:lpstr>Risks – Ethics and Gen AI</vt:lpstr>
      <vt:lpstr>Risks – Ethics and Gen AI</vt:lpstr>
      <vt:lpstr>Risks – Regulation and Gen AI</vt:lpstr>
      <vt:lpstr>Improving Probability of Good Gen AI Project Outcomes</vt:lpstr>
      <vt:lpstr>Improving Probability of Good Gen AI Project Outcomes</vt:lpstr>
      <vt:lpstr>Improving Probability of Good Gen AI Project Outcomes</vt:lpstr>
      <vt:lpstr>Copy of the Presentation on GitHub</vt:lpstr>
      <vt:lpstr>Backup Slides</vt:lpstr>
      <vt:lpstr>The AI Business Gold Rush</vt:lpstr>
      <vt:lpstr>The AI Business Gold Rush</vt:lpstr>
      <vt:lpstr>What Is AI?</vt:lpstr>
      <vt:lpstr>Major Machine Learning Types</vt:lpstr>
      <vt:lpstr>Generative AI – Reinforcement Learning (RLHF) </vt:lpstr>
      <vt:lpstr>Mitigating Risks – c3.ai example </vt:lpstr>
      <vt:lpstr>Mitigating Risks – Dementia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AI?</dc:title>
  <dc:creator>Hoover, Jim</dc:creator>
  <cp:lastModifiedBy>Hoover, Jim</cp:lastModifiedBy>
  <cp:revision>4</cp:revision>
  <dcterms:created xsi:type="dcterms:W3CDTF">2024-02-14T17:16:39Z</dcterms:created>
  <dcterms:modified xsi:type="dcterms:W3CDTF">2024-06-20T15:45:55Z</dcterms:modified>
</cp:coreProperties>
</file>